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8" r:id="rId1"/>
  </p:sldMasterIdLst>
  <p:notesMasterIdLst>
    <p:notesMasterId r:id="rId46"/>
  </p:notesMasterIdLst>
  <p:sldIdLst>
    <p:sldId id="360" r:id="rId2"/>
    <p:sldId id="379" r:id="rId3"/>
    <p:sldId id="436" r:id="rId4"/>
    <p:sldId id="460" r:id="rId5"/>
    <p:sldId id="446" r:id="rId6"/>
    <p:sldId id="459" r:id="rId7"/>
    <p:sldId id="438" r:id="rId8"/>
    <p:sldId id="441" r:id="rId9"/>
    <p:sldId id="462" r:id="rId10"/>
    <p:sldId id="463" r:id="rId11"/>
    <p:sldId id="465" r:id="rId12"/>
    <p:sldId id="466" r:id="rId13"/>
    <p:sldId id="470" r:id="rId14"/>
    <p:sldId id="468" r:id="rId15"/>
    <p:sldId id="467" r:id="rId16"/>
    <p:sldId id="469" r:id="rId17"/>
    <p:sldId id="464" r:id="rId18"/>
    <p:sldId id="442" r:id="rId19"/>
    <p:sldId id="369" r:id="rId20"/>
    <p:sldId id="370" r:id="rId21"/>
    <p:sldId id="419" r:id="rId22"/>
    <p:sldId id="445" r:id="rId23"/>
    <p:sldId id="395" r:id="rId24"/>
    <p:sldId id="396" r:id="rId25"/>
    <p:sldId id="430" r:id="rId26"/>
    <p:sldId id="397" r:id="rId27"/>
    <p:sldId id="398" r:id="rId28"/>
    <p:sldId id="450" r:id="rId29"/>
    <p:sldId id="399" r:id="rId30"/>
    <p:sldId id="451" r:id="rId31"/>
    <p:sldId id="452" r:id="rId32"/>
    <p:sldId id="456" r:id="rId33"/>
    <p:sldId id="447" r:id="rId34"/>
    <p:sldId id="448" r:id="rId35"/>
    <p:sldId id="449" r:id="rId36"/>
    <p:sldId id="454" r:id="rId37"/>
    <p:sldId id="455" r:id="rId38"/>
    <p:sldId id="420" r:id="rId39"/>
    <p:sldId id="421" r:id="rId40"/>
    <p:sldId id="422" r:id="rId41"/>
    <p:sldId id="423" r:id="rId42"/>
    <p:sldId id="424" r:id="rId43"/>
    <p:sldId id="425" r:id="rId44"/>
    <p:sldId id="42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64D8D8"/>
    <a:srgbClr val="00FF99"/>
    <a:srgbClr val="CCFF99"/>
    <a:srgbClr val="FFCC00"/>
    <a:srgbClr val="33CC33"/>
    <a:srgbClr val="101C2A"/>
    <a:srgbClr val="00FFCC"/>
    <a:srgbClr val="00B2B2"/>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508" autoAdjust="0"/>
  </p:normalViewPr>
  <p:slideViewPr>
    <p:cSldViewPr>
      <p:cViewPr varScale="1">
        <p:scale>
          <a:sx n="69" d="100"/>
          <a:sy n="69" d="100"/>
        </p:scale>
        <p:origin x="-1170" y="-108"/>
      </p:cViewPr>
      <p:guideLst>
        <p:guide orient="horz" pos="2160"/>
        <p:guide pos="2880"/>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E870D-9E75-4504-8570-FA8226790D3A}" type="datetimeFigureOut">
              <a:rPr lang="en-US" smtClean="0"/>
              <a:pPr/>
              <a:t>5/16/2015</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45A1AA-99AA-4704-9A31-76845E29FCB8}" type="slidenum">
              <a:rPr lang="en-PH" smtClean="0"/>
              <a:pPr/>
              <a:t>‹#›</a:t>
            </a:fld>
            <a:endParaRPr lang="en-PH"/>
          </a:p>
        </p:txBody>
      </p:sp>
    </p:spTree>
    <p:extLst>
      <p:ext uri="{BB962C8B-B14F-4D97-AF65-F5344CB8AC3E}">
        <p14:creationId xmlns:p14="http://schemas.microsoft.com/office/powerpoint/2010/main" val="600148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A1AA-99AA-4704-9A31-76845E29FCB8}" type="slidenum">
              <a:rPr lang="en-PH" smtClean="0"/>
              <a:pPr/>
              <a:t>1</a:t>
            </a:fld>
            <a:endParaRPr lang="en-PH"/>
          </a:p>
        </p:txBody>
      </p:sp>
    </p:spTree>
    <p:extLst>
      <p:ext uri="{BB962C8B-B14F-4D97-AF65-F5344CB8AC3E}">
        <p14:creationId xmlns:p14="http://schemas.microsoft.com/office/powerpoint/2010/main" val="252888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12</a:t>
            </a:fld>
            <a:endParaRPr lang="fil-PH">
              <a:solidFill>
                <a:srgbClr val="000000"/>
              </a:solidFill>
            </a:endParaRPr>
          </a:p>
        </p:txBody>
      </p:sp>
    </p:spTree>
    <p:extLst>
      <p:ext uri="{BB962C8B-B14F-4D97-AF65-F5344CB8AC3E}">
        <p14:creationId xmlns:p14="http://schemas.microsoft.com/office/powerpoint/2010/main" val="251004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13</a:t>
            </a:fld>
            <a:endParaRPr lang="fil-PH">
              <a:solidFill>
                <a:srgbClr val="000000"/>
              </a:solidFill>
            </a:endParaRPr>
          </a:p>
        </p:txBody>
      </p:sp>
    </p:spTree>
    <p:extLst>
      <p:ext uri="{BB962C8B-B14F-4D97-AF65-F5344CB8AC3E}">
        <p14:creationId xmlns:p14="http://schemas.microsoft.com/office/powerpoint/2010/main" val="1761836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14</a:t>
            </a:fld>
            <a:endParaRPr lang="fil-PH">
              <a:solidFill>
                <a:srgbClr val="000000"/>
              </a:solidFill>
            </a:endParaRPr>
          </a:p>
        </p:txBody>
      </p:sp>
    </p:spTree>
    <p:extLst>
      <p:ext uri="{BB962C8B-B14F-4D97-AF65-F5344CB8AC3E}">
        <p14:creationId xmlns:p14="http://schemas.microsoft.com/office/powerpoint/2010/main" val="3486127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15</a:t>
            </a:fld>
            <a:endParaRPr lang="fil-PH">
              <a:solidFill>
                <a:srgbClr val="000000"/>
              </a:solidFill>
            </a:endParaRPr>
          </a:p>
        </p:txBody>
      </p:sp>
    </p:spTree>
    <p:extLst>
      <p:ext uri="{BB962C8B-B14F-4D97-AF65-F5344CB8AC3E}">
        <p14:creationId xmlns:p14="http://schemas.microsoft.com/office/powerpoint/2010/main" val="3301466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16</a:t>
            </a:fld>
            <a:endParaRPr lang="fil-PH">
              <a:solidFill>
                <a:srgbClr val="000000"/>
              </a:solidFill>
            </a:endParaRPr>
          </a:p>
        </p:txBody>
      </p:sp>
    </p:spTree>
    <p:extLst>
      <p:ext uri="{BB962C8B-B14F-4D97-AF65-F5344CB8AC3E}">
        <p14:creationId xmlns:p14="http://schemas.microsoft.com/office/powerpoint/2010/main" val="3160189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A1AA-99AA-4704-9A31-76845E29FCB8}" type="slidenum">
              <a:rPr lang="en-PH" smtClean="0"/>
              <a:pPr/>
              <a:t>18</a:t>
            </a:fld>
            <a:endParaRPr lang="en-PH"/>
          </a:p>
        </p:txBody>
      </p:sp>
    </p:spTree>
    <p:extLst>
      <p:ext uri="{BB962C8B-B14F-4D97-AF65-F5344CB8AC3E}">
        <p14:creationId xmlns:p14="http://schemas.microsoft.com/office/powerpoint/2010/main" val="252888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21</a:t>
            </a:fld>
            <a:endParaRPr lang="fil-PH">
              <a:solidFill>
                <a:srgbClr val="000000"/>
              </a:solidFill>
            </a:endParaRPr>
          </a:p>
        </p:txBody>
      </p:sp>
    </p:spTree>
    <p:extLst>
      <p:ext uri="{BB962C8B-B14F-4D97-AF65-F5344CB8AC3E}">
        <p14:creationId xmlns:p14="http://schemas.microsoft.com/office/powerpoint/2010/main" val="446983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22</a:t>
            </a:fld>
            <a:endParaRPr lang="fil-PH">
              <a:solidFill>
                <a:srgbClr val="000000"/>
              </a:solidFill>
            </a:endParaRPr>
          </a:p>
        </p:txBody>
      </p:sp>
    </p:spTree>
    <p:extLst>
      <p:ext uri="{BB962C8B-B14F-4D97-AF65-F5344CB8AC3E}">
        <p14:creationId xmlns:p14="http://schemas.microsoft.com/office/powerpoint/2010/main" val="2292968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23</a:t>
            </a:fld>
            <a:endParaRPr lang="fil-PH">
              <a:solidFill>
                <a:srgbClr val="000000"/>
              </a:solidFill>
            </a:endParaRPr>
          </a:p>
        </p:txBody>
      </p:sp>
    </p:spTree>
    <p:extLst>
      <p:ext uri="{BB962C8B-B14F-4D97-AF65-F5344CB8AC3E}">
        <p14:creationId xmlns:p14="http://schemas.microsoft.com/office/powerpoint/2010/main" val="4014565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24</a:t>
            </a:fld>
            <a:endParaRPr lang="fil-PH">
              <a:solidFill>
                <a:srgbClr val="000000"/>
              </a:solidFill>
            </a:endParaRPr>
          </a:p>
        </p:txBody>
      </p:sp>
    </p:spTree>
    <p:extLst>
      <p:ext uri="{BB962C8B-B14F-4D97-AF65-F5344CB8AC3E}">
        <p14:creationId xmlns:p14="http://schemas.microsoft.com/office/powerpoint/2010/main" val="408142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A1AA-99AA-4704-9A31-76845E29FCB8}" type="slidenum">
              <a:rPr lang="en-PH" smtClean="0"/>
              <a:pPr/>
              <a:t>2</a:t>
            </a:fld>
            <a:endParaRPr lang="en-PH"/>
          </a:p>
        </p:txBody>
      </p:sp>
    </p:spTree>
    <p:extLst>
      <p:ext uri="{BB962C8B-B14F-4D97-AF65-F5344CB8AC3E}">
        <p14:creationId xmlns:p14="http://schemas.microsoft.com/office/powerpoint/2010/main" val="2528884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25</a:t>
            </a:fld>
            <a:endParaRPr lang="fil-PH">
              <a:solidFill>
                <a:srgbClr val="000000"/>
              </a:solidFill>
            </a:endParaRPr>
          </a:p>
        </p:txBody>
      </p:sp>
    </p:spTree>
    <p:extLst>
      <p:ext uri="{BB962C8B-B14F-4D97-AF65-F5344CB8AC3E}">
        <p14:creationId xmlns:p14="http://schemas.microsoft.com/office/powerpoint/2010/main" val="2869164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26</a:t>
            </a:fld>
            <a:endParaRPr lang="fil-PH">
              <a:solidFill>
                <a:srgbClr val="000000"/>
              </a:solidFill>
            </a:endParaRPr>
          </a:p>
        </p:txBody>
      </p:sp>
    </p:spTree>
    <p:extLst>
      <p:ext uri="{BB962C8B-B14F-4D97-AF65-F5344CB8AC3E}">
        <p14:creationId xmlns:p14="http://schemas.microsoft.com/office/powerpoint/2010/main" val="1309089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27</a:t>
            </a:fld>
            <a:endParaRPr lang="fil-PH">
              <a:solidFill>
                <a:srgbClr val="000000"/>
              </a:solidFill>
            </a:endParaRPr>
          </a:p>
        </p:txBody>
      </p:sp>
    </p:spTree>
    <p:extLst>
      <p:ext uri="{BB962C8B-B14F-4D97-AF65-F5344CB8AC3E}">
        <p14:creationId xmlns:p14="http://schemas.microsoft.com/office/powerpoint/2010/main" val="3161684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28</a:t>
            </a:fld>
            <a:endParaRPr lang="fil-PH">
              <a:solidFill>
                <a:srgbClr val="000000"/>
              </a:solidFill>
            </a:endParaRPr>
          </a:p>
        </p:txBody>
      </p:sp>
    </p:spTree>
    <p:extLst>
      <p:ext uri="{BB962C8B-B14F-4D97-AF65-F5344CB8AC3E}">
        <p14:creationId xmlns:p14="http://schemas.microsoft.com/office/powerpoint/2010/main" val="484319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29</a:t>
            </a:fld>
            <a:endParaRPr lang="fil-PH">
              <a:solidFill>
                <a:srgbClr val="000000"/>
              </a:solidFill>
            </a:endParaRPr>
          </a:p>
        </p:txBody>
      </p:sp>
    </p:spTree>
    <p:extLst>
      <p:ext uri="{BB962C8B-B14F-4D97-AF65-F5344CB8AC3E}">
        <p14:creationId xmlns:p14="http://schemas.microsoft.com/office/powerpoint/2010/main" val="3562244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30</a:t>
            </a:fld>
            <a:endParaRPr lang="fil-PH">
              <a:solidFill>
                <a:srgbClr val="000000"/>
              </a:solidFill>
            </a:endParaRPr>
          </a:p>
        </p:txBody>
      </p:sp>
    </p:spTree>
    <p:extLst>
      <p:ext uri="{BB962C8B-B14F-4D97-AF65-F5344CB8AC3E}">
        <p14:creationId xmlns:p14="http://schemas.microsoft.com/office/powerpoint/2010/main" val="1565403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31</a:t>
            </a:fld>
            <a:endParaRPr lang="fil-PH">
              <a:solidFill>
                <a:srgbClr val="000000"/>
              </a:solidFill>
            </a:endParaRPr>
          </a:p>
        </p:txBody>
      </p:sp>
    </p:spTree>
    <p:extLst>
      <p:ext uri="{BB962C8B-B14F-4D97-AF65-F5344CB8AC3E}">
        <p14:creationId xmlns:p14="http://schemas.microsoft.com/office/powerpoint/2010/main" val="3862788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32</a:t>
            </a:fld>
            <a:endParaRPr lang="fil-PH">
              <a:solidFill>
                <a:srgbClr val="000000"/>
              </a:solidFill>
            </a:endParaRPr>
          </a:p>
        </p:txBody>
      </p:sp>
    </p:spTree>
    <p:extLst>
      <p:ext uri="{BB962C8B-B14F-4D97-AF65-F5344CB8AC3E}">
        <p14:creationId xmlns:p14="http://schemas.microsoft.com/office/powerpoint/2010/main" val="634421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33</a:t>
            </a:fld>
            <a:endParaRPr lang="fil-PH">
              <a:solidFill>
                <a:srgbClr val="000000"/>
              </a:solidFill>
            </a:endParaRPr>
          </a:p>
        </p:txBody>
      </p:sp>
    </p:spTree>
    <p:extLst>
      <p:ext uri="{BB962C8B-B14F-4D97-AF65-F5344CB8AC3E}">
        <p14:creationId xmlns:p14="http://schemas.microsoft.com/office/powerpoint/2010/main" val="1001779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34</a:t>
            </a:fld>
            <a:endParaRPr lang="fil-PH">
              <a:solidFill>
                <a:srgbClr val="000000"/>
              </a:solidFill>
            </a:endParaRPr>
          </a:p>
        </p:txBody>
      </p:sp>
    </p:spTree>
    <p:extLst>
      <p:ext uri="{BB962C8B-B14F-4D97-AF65-F5344CB8AC3E}">
        <p14:creationId xmlns:p14="http://schemas.microsoft.com/office/powerpoint/2010/main" val="204958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A1AA-99AA-4704-9A31-76845E29FCB8}" type="slidenum">
              <a:rPr lang="en-PH" smtClean="0"/>
              <a:pPr/>
              <a:t>3</a:t>
            </a:fld>
            <a:endParaRPr lang="en-PH"/>
          </a:p>
        </p:txBody>
      </p:sp>
    </p:spTree>
    <p:extLst>
      <p:ext uri="{BB962C8B-B14F-4D97-AF65-F5344CB8AC3E}">
        <p14:creationId xmlns:p14="http://schemas.microsoft.com/office/powerpoint/2010/main" val="2528884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35</a:t>
            </a:fld>
            <a:endParaRPr lang="fil-PH">
              <a:solidFill>
                <a:srgbClr val="000000"/>
              </a:solidFill>
            </a:endParaRPr>
          </a:p>
        </p:txBody>
      </p:sp>
    </p:spTree>
    <p:extLst>
      <p:ext uri="{BB962C8B-B14F-4D97-AF65-F5344CB8AC3E}">
        <p14:creationId xmlns:p14="http://schemas.microsoft.com/office/powerpoint/2010/main" val="1692151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36</a:t>
            </a:fld>
            <a:endParaRPr lang="fil-PH">
              <a:solidFill>
                <a:srgbClr val="000000"/>
              </a:solidFill>
            </a:endParaRPr>
          </a:p>
        </p:txBody>
      </p:sp>
    </p:spTree>
    <p:extLst>
      <p:ext uri="{BB962C8B-B14F-4D97-AF65-F5344CB8AC3E}">
        <p14:creationId xmlns:p14="http://schemas.microsoft.com/office/powerpoint/2010/main" val="3098571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CDADE61-73FB-4B1C-A86E-4A6C8C6C340E}" type="slidenum">
              <a:rPr lang="fil-PH" altLang="en-US" smtClean="0">
                <a:solidFill>
                  <a:srgbClr val="000000"/>
                </a:solidFill>
              </a:rPr>
              <a:pPr eaLnBrk="1" hangingPunct="1">
                <a:spcBef>
                  <a:spcPct val="0"/>
                </a:spcBef>
              </a:pPr>
              <a:t>37</a:t>
            </a:fld>
            <a:endParaRPr lang="fil-PH" altLang="en-US" smtClean="0">
              <a:solidFill>
                <a:srgbClr val="000000"/>
              </a:solidFill>
            </a:endParaRPr>
          </a:p>
        </p:txBody>
      </p:sp>
    </p:spTree>
    <p:extLst>
      <p:ext uri="{BB962C8B-B14F-4D97-AF65-F5344CB8AC3E}">
        <p14:creationId xmlns:p14="http://schemas.microsoft.com/office/powerpoint/2010/main" val="892818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0C9DFC-C372-46F4-BABA-7AE1D61937CD}" type="slidenum">
              <a:rPr lang="fil-PH" smtClean="0">
                <a:solidFill>
                  <a:srgbClr val="000000"/>
                </a:solidFill>
              </a:rPr>
              <a:pPr fontAlgn="base">
                <a:spcBef>
                  <a:spcPct val="0"/>
                </a:spcBef>
                <a:spcAft>
                  <a:spcPct val="0"/>
                </a:spcAft>
                <a:defRPr/>
              </a:pPr>
              <a:t>38</a:t>
            </a:fld>
            <a:endParaRPr lang="fil-PH" smtClean="0">
              <a:solidFill>
                <a:srgbClr val="000000"/>
              </a:solidFill>
            </a:endParaRPr>
          </a:p>
        </p:txBody>
      </p:sp>
    </p:spTree>
    <p:extLst>
      <p:ext uri="{BB962C8B-B14F-4D97-AF65-F5344CB8AC3E}">
        <p14:creationId xmlns:p14="http://schemas.microsoft.com/office/powerpoint/2010/main" val="2606268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39</a:t>
            </a:fld>
            <a:endParaRPr lang="fil-PH">
              <a:solidFill>
                <a:srgbClr val="000000"/>
              </a:solidFill>
            </a:endParaRPr>
          </a:p>
        </p:txBody>
      </p:sp>
    </p:spTree>
    <p:extLst>
      <p:ext uri="{BB962C8B-B14F-4D97-AF65-F5344CB8AC3E}">
        <p14:creationId xmlns:p14="http://schemas.microsoft.com/office/powerpoint/2010/main" val="2153372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40</a:t>
            </a:fld>
            <a:endParaRPr lang="fil-PH">
              <a:solidFill>
                <a:srgbClr val="000000"/>
              </a:solidFill>
            </a:endParaRPr>
          </a:p>
        </p:txBody>
      </p:sp>
    </p:spTree>
    <p:extLst>
      <p:ext uri="{BB962C8B-B14F-4D97-AF65-F5344CB8AC3E}">
        <p14:creationId xmlns:p14="http://schemas.microsoft.com/office/powerpoint/2010/main" val="2628330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41</a:t>
            </a:fld>
            <a:endParaRPr lang="fil-PH">
              <a:solidFill>
                <a:srgbClr val="000000"/>
              </a:solidFill>
            </a:endParaRPr>
          </a:p>
        </p:txBody>
      </p:sp>
    </p:spTree>
    <p:extLst>
      <p:ext uri="{BB962C8B-B14F-4D97-AF65-F5344CB8AC3E}">
        <p14:creationId xmlns:p14="http://schemas.microsoft.com/office/powerpoint/2010/main" val="1130279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42</a:t>
            </a:fld>
            <a:endParaRPr lang="fil-PH">
              <a:solidFill>
                <a:srgbClr val="000000"/>
              </a:solidFill>
            </a:endParaRPr>
          </a:p>
        </p:txBody>
      </p:sp>
    </p:spTree>
    <p:extLst>
      <p:ext uri="{BB962C8B-B14F-4D97-AF65-F5344CB8AC3E}">
        <p14:creationId xmlns:p14="http://schemas.microsoft.com/office/powerpoint/2010/main" val="3488870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43</a:t>
            </a:fld>
            <a:endParaRPr lang="fil-PH">
              <a:solidFill>
                <a:srgbClr val="000000"/>
              </a:solidFill>
            </a:endParaRPr>
          </a:p>
        </p:txBody>
      </p:sp>
    </p:spTree>
    <p:extLst>
      <p:ext uri="{BB962C8B-B14F-4D97-AF65-F5344CB8AC3E}">
        <p14:creationId xmlns:p14="http://schemas.microsoft.com/office/powerpoint/2010/main" val="3546753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44</a:t>
            </a:fld>
            <a:endParaRPr lang="fil-PH">
              <a:solidFill>
                <a:srgbClr val="000000"/>
              </a:solidFill>
            </a:endParaRPr>
          </a:p>
        </p:txBody>
      </p:sp>
    </p:spTree>
    <p:extLst>
      <p:ext uri="{BB962C8B-B14F-4D97-AF65-F5344CB8AC3E}">
        <p14:creationId xmlns:p14="http://schemas.microsoft.com/office/powerpoint/2010/main" val="130453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A1AA-99AA-4704-9A31-76845E29FCB8}" type="slidenum">
              <a:rPr lang="en-PH" smtClean="0"/>
              <a:pPr/>
              <a:t>4</a:t>
            </a:fld>
            <a:endParaRPr lang="en-PH"/>
          </a:p>
        </p:txBody>
      </p:sp>
    </p:spTree>
    <p:extLst>
      <p:ext uri="{BB962C8B-B14F-4D97-AF65-F5344CB8AC3E}">
        <p14:creationId xmlns:p14="http://schemas.microsoft.com/office/powerpoint/2010/main" val="252888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A1AA-99AA-4704-9A31-76845E29FCB8}" type="slidenum">
              <a:rPr lang="en-PH" smtClean="0"/>
              <a:pPr/>
              <a:t>5</a:t>
            </a:fld>
            <a:endParaRPr lang="en-PH"/>
          </a:p>
        </p:txBody>
      </p:sp>
    </p:spTree>
    <p:extLst>
      <p:ext uri="{BB962C8B-B14F-4D97-AF65-F5344CB8AC3E}">
        <p14:creationId xmlns:p14="http://schemas.microsoft.com/office/powerpoint/2010/main" val="252888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A1AA-99AA-4704-9A31-76845E29FCB8}" type="slidenum">
              <a:rPr lang="en-PH" smtClean="0"/>
              <a:pPr/>
              <a:t>6</a:t>
            </a:fld>
            <a:endParaRPr lang="en-PH"/>
          </a:p>
        </p:txBody>
      </p:sp>
    </p:spTree>
    <p:extLst>
      <p:ext uri="{BB962C8B-B14F-4D97-AF65-F5344CB8AC3E}">
        <p14:creationId xmlns:p14="http://schemas.microsoft.com/office/powerpoint/2010/main" val="252888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A1AA-99AA-4704-9A31-76845E29FCB8}" type="slidenum">
              <a:rPr lang="en-PH" smtClean="0"/>
              <a:pPr/>
              <a:t>7</a:t>
            </a:fld>
            <a:endParaRPr lang="en-PH"/>
          </a:p>
        </p:txBody>
      </p:sp>
    </p:spTree>
    <p:extLst>
      <p:ext uri="{BB962C8B-B14F-4D97-AF65-F5344CB8AC3E}">
        <p14:creationId xmlns:p14="http://schemas.microsoft.com/office/powerpoint/2010/main" val="252888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5A1AA-99AA-4704-9A31-76845E29FCB8}" type="slidenum">
              <a:rPr lang="en-PH" smtClean="0"/>
              <a:pPr/>
              <a:t>8</a:t>
            </a:fld>
            <a:endParaRPr lang="en-PH"/>
          </a:p>
        </p:txBody>
      </p:sp>
    </p:spTree>
    <p:extLst>
      <p:ext uri="{BB962C8B-B14F-4D97-AF65-F5344CB8AC3E}">
        <p14:creationId xmlns:p14="http://schemas.microsoft.com/office/powerpoint/2010/main" val="252888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72CCF-497F-4854-9851-EA738D335A71}" type="slidenum">
              <a:rPr lang="fil-PH">
                <a:solidFill>
                  <a:srgbClr val="000000"/>
                </a:solidFill>
              </a:rPr>
              <a:pPr fontAlgn="base">
                <a:spcBef>
                  <a:spcPct val="0"/>
                </a:spcBef>
                <a:spcAft>
                  <a:spcPct val="0"/>
                </a:spcAft>
              </a:pPr>
              <a:t>11</a:t>
            </a:fld>
            <a:endParaRPr lang="fil-PH">
              <a:solidFill>
                <a:srgbClr val="000000"/>
              </a:solidFill>
            </a:endParaRPr>
          </a:p>
        </p:txBody>
      </p:sp>
    </p:spTree>
    <p:extLst>
      <p:ext uri="{BB962C8B-B14F-4D97-AF65-F5344CB8AC3E}">
        <p14:creationId xmlns:p14="http://schemas.microsoft.com/office/powerpoint/2010/main" val="2858438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859A166D-1DBE-43EB-B218-13069FE9F9A4}" type="datetimeFigureOut">
              <a:rPr lang="en-US" smtClean="0"/>
              <a:pPr/>
              <a:t>5/16/2015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D18938B-5F81-4F2A-9CFB-0C257B0A9FD1}" type="slidenum">
              <a:rPr lang="en-PH" smtClean="0"/>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859A166D-1DBE-43EB-B218-13069FE9F9A4}" type="datetimeFigureOut">
              <a:rPr lang="en-US" smtClean="0"/>
              <a:pPr/>
              <a:t>5/16/2015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D18938B-5F81-4F2A-9CFB-0C257B0A9FD1}" type="slidenum">
              <a:rPr lang="en-PH" smtClean="0"/>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859A166D-1DBE-43EB-B218-13069FE9F9A4}" type="datetimeFigureOut">
              <a:rPr lang="en-US" smtClean="0"/>
              <a:pPr/>
              <a:t>5/16/2015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D18938B-5F81-4F2A-9CFB-0C257B0A9FD1}" type="slidenum">
              <a:rPr lang="en-PH" smtClean="0"/>
              <a:pPr/>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859A166D-1DBE-43EB-B218-13069FE9F9A4}" type="datetimeFigureOut">
              <a:rPr lang="en-US" smtClean="0"/>
              <a:pPr/>
              <a:t>5/16/2015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D18938B-5F81-4F2A-9CFB-0C257B0A9FD1}" type="slidenum">
              <a:rPr lang="en-PH" smtClean="0"/>
              <a:pPr/>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9A166D-1DBE-43EB-B218-13069FE9F9A4}" type="datetimeFigureOut">
              <a:rPr lang="en-US" smtClean="0"/>
              <a:pPr/>
              <a:t>5/16/2015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D18938B-5F81-4F2A-9CFB-0C257B0A9FD1}" type="slidenum">
              <a:rPr lang="en-PH" smtClean="0"/>
              <a:pPr/>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859A166D-1DBE-43EB-B218-13069FE9F9A4}" type="datetimeFigureOut">
              <a:rPr lang="en-US" smtClean="0"/>
              <a:pPr/>
              <a:t>5/16/2015</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D18938B-5F81-4F2A-9CFB-0C257B0A9FD1}" type="slidenum">
              <a:rPr lang="en-PH" smtClean="0"/>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859A166D-1DBE-43EB-B218-13069FE9F9A4}" type="datetimeFigureOut">
              <a:rPr lang="en-US" smtClean="0"/>
              <a:pPr/>
              <a:t>5/16/2015</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3D18938B-5F81-4F2A-9CFB-0C257B0A9FD1}" type="slidenum">
              <a:rPr lang="en-PH" smtClean="0"/>
              <a:pPr/>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859A166D-1DBE-43EB-B218-13069FE9F9A4}" type="datetimeFigureOut">
              <a:rPr lang="en-US" smtClean="0"/>
              <a:pPr/>
              <a:t>5/16/2015</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3D18938B-5F81-4F2A-9CFB-0C257B0A9FD1}" type="slidenum">
              <a:rPr lang="en-PH" smtClean="0"/>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A166D-1DBE-43EB-B218-13069FE9F9A4}" type="datetimeFigureOut">
              <a:rPr lang="en-US" smtClean="0"/>
              <a:pPr/>
              <a:t>5/16/2015</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3D18938B-5F81-4F2A-9CFB-0C257B0A9FD1}" type="slidenum">
              <a:rPr lang="en-PH" smtClean="0"/>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A166D-1DBE-43EB-B218-13069FE9F9A4}" type="datetimeFigureOut">
              <a:rPr lang="en-US" smtClean="0"/>
              <a:pPr/>
              <a:t>5/16/2015</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D18938B-5F81-4F2A-9CFB-0C257B0A9FD1}" type="slidenum">
              <a:rPr lang="en-PH" smtClean="0"/>
              <a:pPr/>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A166D-1DBE-43EB-B218-13069FE9F9A4}" type="datetimeFigureOut">
              <a:rPr lang="en-US" smtClean="0"/>
              <a:pPr/>
              <a:t>5/16/2015</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D18938B-5F81-4F2A-9CFB-0C257B0A9FD1}" type="slidenum">
              <a:rPr lang="en-PH" smtClean="0"/>
              <a:pPr/>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A166D-1DBE-43EB-B218-13069FE9F9A4}" type="datetimeFigureOut">
              <a:rPr lang="en-US" smtClean="0"/>
              <a:pPr/>
              <a:t>5/16/2015</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8938B-5F81-4F2A-9CFB-0C257B0A9FD1}" type="slidenum">
              <a:rPr lang="en-PH" smtClean="0"/>
              <a:pPr/>
              <a:t>‹#›</a:t>
            </a:fld>
            <a:endParaRPr lang="en-PH"/>
          </a:p>
        </p:txBody>
      </p:sp>
    </p:spTree>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1.pn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17" Type="http://schemas.microsoft.com/office/2007/relationships/hdphoto" Target="../media/hdphoto10.wdp"/><Relationship Id="rId2" Type="http://schemas.openxmlformats.org/officeDocument/2006/relationships/notesSlide" Target="../notesSlides/notesSlide13.xml"/><Relationship Id="rId16" Type="http://schemas.openxmlformats.org/officeDocument/2006/relationships/image" Target="../media/image31.png"/><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5" Type="http://schemas.microsoft.com/office/2007/relationships/hdphoto" Target="../media/hdphoto4.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 Id="rId1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1.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14.xml"/><Relationship Id="rId16" Type="http://schemas.openxmlformats.org/officeDocument/2006/relationships/image" Target="../media/image33.png"/><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2.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 Id="rId14" Type="http://schemas.microsoft.com/office/2007/relationships/hdphoto" Target="../media/hdphoto1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30.png"/><Relationship Id="rId3" Type="http://schemas.openxmlformats.org/officeDocument/2006/relationships/image" Target="../media/image37.png"/><Relationship Id="rId7" Type="http://schemas.openxmlformats.org/officeDocument/2006/relationships/image" Target="../media/image39.png"/><Relationship Id="rId12" Type="http://schemas.microsoft.com/office/2007/relationships/hdphoto" Target="../media/hdphoto16.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3.wdp"/><Relationship Id="rId11" Type="http://schemas.openxmlformats.org/officeDocument/2006/relationships/image" Target="../media/image41.png"/><Relationship Id="rId5" Type="http://schemas.openxmlformats.org/officeDocument/2006/relationships/image" Target="../media/image38.png"/><Relationship Id="rId10" Type="http://schemas.microsoft.com/office/2007/relationships/hdphoto" Target="../media/hdphoto15.wdp"/><Relationship Id="rId4" Type="http://schemas.microsoft.com/office/2007/relationships/hdphoto" Target="../media/hdphoto12.wdp"/><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1.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46.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 Id="rId14" Type="http://schemas.microsoft.com/office/2007/relationships/hdphoto" Target="../media/hdphoto4.wdp"/></Relationships>
</file>

<file path=ppt/slides/_rels/slide24.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1.png"/><Relationship Id="rId18" Type="http://schemas.openxmlformats.org/officeDocument/2006/relationships/image" Target="../media/image5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17" Type="http://schemas.openxmlformats.org/officeDocument/2006/relationships/image" Target="../media/image49.png"/><Relationship Id="rId2" Type="http://schemas.openxmlformats.org/officeDocument/2006/relationships/notesSlide" Target="../notesSlides/notesSlide19.xml"/><Relationship Id="rId16" Type="http://schemas.openxmlformats.org/officeDocument/2006/relationships/image" Target="../media/image48.png"/><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47.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 Id="rId14" Type="http://schemas.microsoft.com/office/2007/relationships/hdphoto" Target="../media/hdphoto17.wdp"/></Relationships>
</file>

<file path=ppt/slides/_rels/slide25.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1.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 Id="rId14" Type="http://schemas.microsoft.com/office/2007/relationships/hdphoto" Target="../media/hdphoto4.wdp"/></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9.wdp"/><Relationship Id="rId18" Type="http://schemas.openxmlformats.org/officeDocument/2006/relationships/image" Target="../media/image54.png"/><Relationship Id="rId3" Type="http://schemas.openxmlformats.org/officeDocument/2006/relationships/image" Target="../media/image51.png"/><Relationship Id="rId7" Type="http://schemas.microsoft.com/office/2007/relationships/hdphoto" Target="../media/hdphoto6.wdp"/><Relationship Id="rId12" Type="http://schemas.openxmlformats.org/officeDocument/2006/relationships/image" Target="../media/image29.png"/><Relationship Id="rId17" Type="http://schemas.openxmlformats.org/officeDocument/2006/relationships/image" Target="../media/image53.png"/><Relationship Id="rId2" Type="http://schemas.openxmlformats.org/officeDocument/2006/relationships/notesSlide" Target="../notesSlides/notesSlide21.xml"/><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6.png"/><Relationship Id="rId11" Type="http://schemas.microsoft.com/office/2007/relationships/hdphoto" Target="../media/hdphoto8.wdp"/><Relationship Id="rId5" Type="http://schemas.microsoft.com/office/2007/relationships/hdphoto" Target="../media/hdphoto5.wdp"/><Relationship Id="rId15" Type="http://schemas.microsoft.com/office/2007/relationships/hdphoto" Target="../media/hdphoto11.wdp"/><Relationship Id="rId10" Type="http://schemas.openxmlformats.org/officeDocument/2006/relationships/image" Target="../media/image28.png"/><Relationship Id="rId19" Type="http://schemas.openxmlformats.org/officeDocument/2006/relationships/image" Target="../media/image55.png"/><Relationship Id="rId4" Type="http://schemas.openxmlformats.org/officeDocument/2006/relationships/image" Target="../media/image25.png"/><Relationship Id="rId9" Type="http://schemas.microsoft.com/office/2007/relationships/hdphoto" Target="../media/hdphoto7.wdp"/><Relationship Id="rId1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1.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 Id="rId14" Type="http://schemas.microsoft.com/office/2007/relationships/hdphoto" Target="../media/hdphoto4.wdp"/></Relationships>
</file>

<file path=ppt/slides/_rels/slide28.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1.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56.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 Id="rId14" Type="http://schemas.microsoft.com/office/2007/relationships/hdphoto" Target="../media/hdphoto11.wdp"/></Relationships>
</file>

<file path=ppt/slides/_rels/slide29.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1.png"/><Relationship Id="rId18" Type="http://schemas.openxmlformats.org/officeDocument/2006/relationships/image" Target="../media/image6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17" Type="http://schemas.openxmlformats.org/officeDocument/2006/relationships/image" Target="../media/image59.png"/><Relationship Id="rId2" Type="http://schemas.openxmlformats.org/officeDocument/2006/relationships/notesSlide" Target="../notesSlides/notesSlide24.xml"/><Relationship Id="rId16" Type="http://schemas.openxmlformats.org/officeDocument/2006/relationships/image" Target="../media/image58.png"/><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57.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9.wdp"/><Relationship Id="rId3" Type="http://schemas.openxmlformats.org/officeDocument/2006/relationships/image" Target="../media/image61.png"/><Relationship Id="rId7" Type="http://schemas.microsoft.com/office/2007/relationships/hdphoto" Target="../media/hdphoto6.wdp"/><Relationship Id="rId12" Type="http://schemas.openxmlformats.org/officeDocument/2006/relationships/image" Target="../media/image29.png"/><Relationship Id="rId2" Type="http://schemas.openxmlformats.org/officeDocument/2006/relationships/notesSlide" Target="../notesSlides/notesSlide25.xml"/><Relationship Id="rId16"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26.png"/><Relationship Id="rId11" Type="http://schemas.microsoft.com/office/2007/relationships/hdphoto" Target="../media/hdphoto8.wdp"/><Relationship Id="rId5" Type="http://schemas.microsoft.com/office/2007/relationships/hdphoto" Target="../media/hdphoto5.wdp"/><Relationship Id="rId15" Type="http://schemas.microsoft.com/office/2007/relationships/hdphoto" Target="../media/hdphoto4.wdp"/><Relationship Id="rId10" Type="http://schemas.openxmlformats.org/officeDocument/2006/relationships/image" Target="../media/image28.png"/><Relationship Id="rId4" Type="http://schemas.openxmlformats.org/officeDocument/2006/relationships/image" Target="../media/image25.png"/><Relationship Id="rId9" Type="http://schemas.microsoft.com/office/2007/relationships/hdphoto" Target="../media/hdphoto7.wdp"/><Relationship Id="rId1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9.wdp"/><Relationship Id="rId3" Type="http://schemas.openxmlformats.org/officeDocument/2006/relationships/image" Target="../media/image61.png"/><Relationship Id="rId7" Type="http://schemas.microsoft.com/office/2007/relationships/hdphoto" Target="../media/hdphoto6.wdp"/><Relationship Id="rId12" Type="http://schemas.openxmlformats.org/officeDocument/2006/relationships/image" Target="../media/image29.png"/><Relationship Id="rId17" Type="http://schemas.openxmlformats.org/officeDocument/2006/relationships/image" Target="../media/image64.png"/><Relationship Id="rId2" Type="http://schemas.openxmlformats.org/officeDocument/2006/relationships/notesSlide" Target="../notesSlides/notesSlide26.xml"/><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6.png"/><Relationship Id="rId11" Type="http://schemas.microsoft.com/office/2007/relationships/hdphoto" Target="../media/hdphoto8.wdp"/><Relationship Id="rId5" Type="http://schemas.microsoft.com/office/2007/relationships/hdphoto" Target="../media/hdphoto5.wdp"/><Relationship Id="rId15" Type="http://schemas.microsoft.com/office/2007/relationships/hdphoto" Target="../media/hdphoto4.wdp"/><Relationship Id="rId10" Type="http://schemas.openxmlformats.org/officeDocument/2006/relationships/image" Target="../media/image28.png"/><Relationship Id="rId4" Type="http://schemas.openxmlformats.org/officeDocument/2006/relationships/image" Target="../media/image25.png"/><Relationship Id="rId9" Type="http://schemas.microsoft.com/office/2007/relationships/hdphoto" Target="../media/hdphoto7.wdp"/><Relationship Id="rId14" Type="http://schemas.openxmlformats.org/officeDocument/2006/relationships/image" Target="../media/image11.png"/></Relationships>
</file>

<file path=ppt/slides/_rels/slide32.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image" Target="../media/image26.png"/><Relationship Id="rId12" Type="http://schemas.microsoft.com/office/2007/relationships/hdphoto" Target="../media/hdphoto8.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0.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27.png"/><Relationship Id="rId14" Type="http://schemas.microsoft.com/office/2007/relationships/hdphoto" Target="../media/hdphoto9.wdp"/></Relationships>
</file>

<file path=ppt/slides/_rels/slide33.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28.xml"/><Relationship Id="rId16" Type="http://schemas.openxmlformats.org/officeDocument/2006/relationships/image" Target="../media/image65.png"/><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5" Type="http://schemas.microsoft.com/office/2007/relationships/hdphoto" Target="../media/hdphoto4.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 Id="rId14" Type="http://schemas.openxmlformats.org/officeDocument/2006/relationships/image" Target="../media/image11.png"/></Relationships>
</file>

<file path=ppt/slides/_rels/slide34.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29.xml"/><Relationship Id="rId16" Type="http://schemas.openxmlformats.org/officeDocument/2006/relationships/image" Target="../media/image66.png"/><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5" Type="http://schemas.microsoft.com/office/2007/relationships/hdphoto" Target="../media/hdphoto4.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 Id="rId14" Type="http://schemas.openxmlformats.org/officeDocument/2006/relationships/image" Target="../media/image11.png"/></Relationships>
</file>

<file path=ppt/slides/_rels/slide35.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30.xml"/><Relationship Id="rId16" Type="http://schemas.openxmlformats.org/officeDocument/2006/relationships/image" Target="../media/image67.png"/><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5" Type="http://schemas.microsoft.com/office/2007/relationships/hdphoto" Target="../media/hdphoto17.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 Id="rId1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 Id="rId14" Type="http://schemas.openxmlformats.org/officeDocument/2006/relationships/image" Target="../media/image6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s>
</file>

<file path=ppt/slides/_rels/slide41.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s>
</file>

<file path=ppt/slides/_rels/slide43.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s>
</file>

<file path=ppt/slides/_rels/slide44.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9.wdp"/><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8.png"/><Relationship Id="rId14" Type="http://schemas.openxmlformats.org/officeDocument/2006/relationships/image" Target="../media/image69.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Pentagon 50"/>
          <p:cNvSpPr/>
          <p:nvPr/>
        </p:nvSpPr>
        <p:spPr>
          <a:xfrm rot="4408096">
            <a:off x="6619043" y="2139847"/>
            <a:ext cx="1784306" cy="790892"/>
          </a:xfrm>
          <a:prstGeom prst="homePlate">
            <a:avLst/>
          </a:prstGeom>
          <a:pattFill prst="pct40">
            <a:fgClr>
              <a:schemeClr val="accent6">
                <a:lumMod val="90000"/>
              </a:schemeClr>
            </a:fgClr>
            <a:bgClr>
              <a:schemeClr val="bg1"/>
            </a:bgClr>
          </a:patt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Pentagon 1038"/>
          <p:cNvSpPr/>
          <p:nvPr/>
        </p:nvSpPr>
        <p:spPr>
          <a:xfrm rot="6495166">
            <a:off x="5886007" y="2283068"/>
            <a:ext cx="1483253" cy="790892"/>
          </a:xfrm>
          <a:prstGeom prst="homePlate">
            <a:avLst/>
          </a:prstGeom>
          <a:pattFill prst="pct90">
            <a:fgClr>
              <a:schemeClr val="accent6">
                <a:lumMod val="75000"/>
              </a:schemeClr>
            </a:fgClr>
            <a:bgClr>
              <a:schemeClr val="bg1"/>
            </a:bgClr>
          </a:patt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7-Point Star 1039"/>
          <p:cNvSpPr/>
          <p:nvPr/>
        </p:nvSpPr>
        <p:spPr>
          <a:xfrm>
            <a:off x="5934352" y="381000"/>
            <a:ext cx="2209800" cy="2286000"/>
          </a:xfrm>
          <a:prstGeom prst="star7">
            <a:avLst>
              <a:gd name="adj" fmla="val 41334"/>
              <a:gd name="hf" fmla="val 102572"/>
              <a:gd name="vf" fmla="val 105210"/>
            </a:avLst>
          </a:prstGeom>
          <a:solidFill>
            <a:schemeClr val="accent6">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a:off x="445938" y="1476376"/>
            <a:ext cx="4938691" cy="464820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5-Point Star 4"/>
          <p:cNvSpPr/>
          <p:nvPr/>
        </p:nvSpPr>
        <p:spPr>
          <a:xfrm>
            <a:off x="1621790" y="2561908"/>
            <a:ext cx="2569210" cy="259588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5"/>
          <p:cNvSpPr txBox="1"/>
          <p:nvPr/>
        </p:nvSpPr>
        <p:spPr>
          <a:xfrm>
            <a:off x="402908" y="1548447"/>
            <a:ext cx="1921192" cy="670878"/>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800" dirty="0">
                <a:effectLst/>
                <a:latin typeface="AR BERKLEY" panose="02000000000000000000" pitchFamily="2" charset="0"/>
                <a:ea typeface="Calibri"/>
                <a:cs typeface="Times New Roman"/>
              </a:rPr>
              <a:t>Start here</a:t>
            </a:r>
          </a:p>
        </p:txBody>
      </p:sp>
      <p:sp>
        <p:nvSpPr>
          <p:cNvPr id="8" name="Oval 7"/>
          <p:cNvSpPr/>
          <p:nvPr/>
        </p:nvSpPr>
        <p:spPr>
          <a:xfrm>
            <a:off x="2844933" y="1962152"/>
            <a:ext cx="118514" cy="106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Connector 10"/>
          <p:cNvCxnSpPr>
            <a:stCxn id="8" idx="4"/>
          </p:cNvCxnSpPr>
          <p:nvPr/>
        </p:nvCxnSpPr>
        <p:spPr>
          <a:xfrm flipH="1">
            <a:off x="2395988" y="2068752"/>
            <a:ext cx="508202" cy="138548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25658" y="3429000"/>
            <a:ext cx="137033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25658" y="3429000"/>
            <a:ext cx="1181284" cy="91494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723840" y="4315917"/>
            <a:ext cx="483102" cy="143772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723840" y="4796929"/>
            <a:ext cx="1191443" cy="95671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15283" y="4796929"/>
            <a:ext cx="1215709" cy="9286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548220" y="4343946"/>
            <a:ext cx="575309" cy="138167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16787" y="3454241"/>
            <a:ext cx="1403033" cy="88970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flipH="1" flipV="1">
            <a:off x="3406710" y="3429000"/>
            <a:ext cx="1513110" cy="4429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a:endCxn id="8" idx="4"/>
          </p:cNvCxnSpPr>
          <p:nvPr/>
        </p:nvCxnSpPr>
        <p:spPr>
          <a:xfrm flipH="1" flipV="1">
            <a:off x="2904190" y="2068752"/>
            <a:ext cx="512046" cy="13759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32" name="TextBox 1031"/>
          <p:cNvSpPr txBox="1"/>
          <p:nvPr/>
        </p:nvSpPr>
        <p:spPr>
          <a:xfrm>
            <a:off x="6315630" y="963653"/>
            <a:ext cx="1532970" cy="1560472"/>
          </a:xfrm>
          <a:prstGeom prst="rect">
            <a:avLst/>
          </a:prstGeom>
          <a:noFill/>
        </p:spPr>
        <p:txBody>
          <a:bodyPr wrap="square" rtlCol="0">
            <a:prstTxWarp prst="textArchUp">
              <a:avLst>
                <a:gd name="adj" fmla="val 10435653"/>
              </a:avLst>
            </a:prstTxWarp>
            <a:spAutoFit/>
          </a:bodyPr>
          <a:lstStyle/>
          <a:p>
            <a:r>
              <a:rPr lang="en-US" sz="2800" dirty="0" smtClean="0">
                <a:solidFill>
                  <a:schemeClr val="bg1"/>
                </a:solidFill>
              </a:rPr>
              <a:t>Review on Mirrors</a:t>
            </a:r>
            <a:endParaRPr lang="en-US" sz="2800" dirty="0">
              <a:solidFill>
                <a:schemeClr val="bg1"/>
              </a:solidFill>
            </a:endParaRPr>
          </a:p>
        </p:txBody>
      </p:sp>
      <p:sp>
        <p:nvSpPr>
          <p:cNvPr id="1041" name="TextBox 1040"/>
          <p:cNvSpPr txBox="1"/>
          <p:nvPr/>
        </p:nvSpPr>
        <p:spPr>
          <a:xfrm>
            <a:off x="5486400" y="3389055"/>
            <a:ext cx="3505200" cy="2554545"/>
          </a:xfrm>
          <a:prstGeom prst="rect">
            <a:avLst/>
          </a:prstGeom>
          <a:solidFill>
            <a:schemeClr val="bg1">
              <a:lumMod val="95000"/>
              <a:alpha val="68000"/>
            </a:schemeClr>
          </a:solidFill>
        </p:spPr>
        <p:txBody>
          <a:bodyPr wrap="square" rtlCol="0">
            <a:spAutoFit/>
          </a:bodyPr>
          <a:lstStyle/>
          <a:p>
            <a:r>
              <a:rPr lang="en-US" sz="3200" dirty="0" smtClean="0">
                <a:latin typeface="Century Gothic" panose="020B0502020202020204" pitchFamily="34" charset="0"/>
              </a:rPr>
              <a:t>Trace a line in between the stars. The line should not touch either stars.</a:t>
            </a:r>
            <a:endParaRPr lang="en-US" sz="3200" dirty="0">
              <a:latin typeface="Century Gothic" panose="020B0502020202020204" pitchFamily="34" charset="0"/>
            </a:endParaRPr>
          </a:p>
        </p:txBody>
      </p:sp>
      <p:sp>
        <p:nvSpPr>
          <p:cNvPr id="54" name="TextBox 53"/>
          <p:cNvSpPr txBox="1"/>
          <p:nvPr/>
        </p:nvSpPr>
        <p:spPr>
          <a:xfrm>
            <a:off x="-8626" y="472632"/>
            <a:ext cx="4809226" cy="646331"/>
          </a:xfrm>
          <a:prstGeom prst="rect">
            <a:avLst/>
          </a:prstGeom>
          <a:solidFill>
            <a:srgbClr val="996633"/>
          </a:solidFill>
          <a:effectLst/>
        </p:spPr>
        <p:txBody>
          <a:bodyPr wrap="square" rtlCol="0">
            <a:spAutoFit/>
          </a:bodyPr>
          <a:lstStyle/>
          <a:p>
            <a:pPr algn="ctr"/>
            <a:r>
              <a:rPr lang="en-PH" sz="3600" b="1" dirty="0" smtClean="0">
                <a:ln w="18415" cmpd="sng">
                  <a:noFill/>
                  <a:prstDash val="solid"/>
                </a:ln>
                <a:solidFill>
                  <a:schemeClr val="bg1"/>
                </a:solidFill>
                <a:latin typeface="Century Gothic" pitchFamily="34" charset="0"/>
              </a:rPr>
              <a:t>Motivational Activity</a:t>
            </a:r>
          </a:p>
        </p:txBody>
      </p:sp>
      <p:sp>
        <p:nvSpPr>
          <p:cNvPr id="33" name="Freeform 32"/>
          <p:cNvSpPr/>
          <p:nvPr/>
        </p:nvSpPr>
        <p:spPr>
          <a:xfrm rot="316815">
            <a:off x="2023012" y="1866267"/>
            <a:ext cx="818515" cy="111760"/>
          </a:xfrm>
          <a:custGeom>
            <a:avLst/>
            <a:gdLst>
              <a:gd name="connsiteX0" fmla="*/ 0 w 818984"/>
              <a:gd name="connsiteY0" fmla="*/ 71850 h 112291"/>
              <a:gd name="connsiteX1" fmla="*/ 294198 w 818984"/>
              <a:gd name="connsiteY1" fmla="*/ 288 h 112291"/>
              <a:gd name="connsiteX2" fmla="*/ 548640 w 818984"/>
              <a:gd name="connsiteY2" fmla="*/ 95704 h 112291"/>
              <a:gd name="connsiteX3" fmla="*/ 818984 w 818984"/>
              <a:gd name="connsiteY3" fmla="*/ 111607 h 112291"/>
            </a:gdLst>
            <a:ahLst/>
            <a:cxnLst>
              <a:cxn ang="0">
                <a:pos x="connsiteX0" y="connsiteY0"/>
              </a:cxn>
              <a:cxn ang="0">
                <a:pos x="connsiteX1" y="connsiteY1"/>
              </a:cxn>
              <a:cxn ang="0">
                <a:pos x="connsiteX2" y="connsiteY2"/>
              </a:cxn>
              <a:cxn ang="0">
                <a:pos x="connsiteX3" y="connsiteY3"/>
              </a:cxn>
            </a:cxnLst>
            <a:rect l="l" t="t" r="r" b="b"/>
            <a:pathLst>
              <a:path w="818984" h="112291">
                <a:moveTo>
                  <a:pt x="0" y="71850"/>
                </a:moveTo>
                <a:cubicBezTo>
                  <a:pt x="101379" y="34081"/>
                  <a:pt x="202758" y="-3688"/>
                  <a:pt x="294198" y="288"/>
                </a:cubicBezTo>
                <a:cubicBezTo>
                  <a:pt x="385638" y="4264"/>
                  <a:pt x="461176" y="77151"/>
                  <a:pt x="548640" y="95704"/>
                </a:cubicBezTo>
                <a:cubicBezTo>
                  <a:pt x="636104" y="114257"/>
                  <a:pt x="727544" y="112932"/>
                  <a:pt x="818984" y="111607"/>
                </a:cubicBezTo>
              </a:path>
            </a:pathLst>
          </a:custGeom>
          <a:noFill/>
          <a:ln w="12700">
            <a:tail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7161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childTnLst>
                          </p:cTn>
                        </p:par>
                        <p:par>
                          <p:cTn id="41" fill="hold">
                            <p:stCondLst>
                              <p:cond delay="4000"/>
                            </p:stCondLst>
                            <p:childTnLst>
                              <p:par>
                                <p:cTn id="42" presetID="22" presetClass="entr" presetSubtype="2" fill="hold" nodeType="afterEffect">
                                  <p:stCondLst>
                                    <p:cond delay="0"/>
                                  </p:stCondLst>
                                  <p:childTnLst>
                                    <p:set>
                                      <p:cBhvr>
                                        <p:cTn id="43" dur="1" fill="hold">
                                          <p:stCondLst>
                                            <p:cond delay="0"/>
                                          </p:stCondLst>
                                        </p:cTn>
                                        <p:tgtEl>
                                          <p:spTgt spid="1024"/>
                                        </p:tgtEl>
                                        <p:attrNameLst>
                                          <p:attrName>style.visibility</p:attrName>
                                        </p:attrNameLst>
                                      </p:cBhvr>
                                      <p:to>
                                        <p:strVal val="visible"/>
                                      </p:to>
                                    </p:set>
                                    <p:animEffect transition="in" filter="wipe(right)">
                                      <p:cBhvr>
                                        <p:cTn id="44" dur="500"/>
                                        <p:tgtEl>
                                          <p:spTgt spid="1024"/>
                                        </p:tgtEl>
                                      </p:cBhvr>
                                    </p:animEffect>
                                  </p:childTnLst>
                                </p:cTn>
                              </p:par>
                            </p:childTnLst>
                          </p:cTn>
                        </p:par>
                        <p:par>
                          <p:cTn id="45" fill="hold">
                            <p:stCondLst>
                              <p:cond delay="4500"/>
                            </p:stCondLst>
                            <p:childTnLst>
                              <p:par>
                                <p:cTn id="46" presetID="22" presetClass="entr" presetSubtype="4" fill="hold" nodeType="afterEffect">
                                  <p:stCondLst>
                                    <p:cond delay="0"/>
                                  </p:stCondLst>
                                  <p:childTnLst>
                                    <p:set>
                                      <p:cBhvr>
                                        <p:cTn id="47" dur="1" fill="hold">
                                          <p:stCondLst>
                                            <p:cond delay="0"/>
                                          </p:stCondLst>
                                        </p:cTn>
                                        <p:tgtEl>
                                          <p:spTgt spid="1027"/>
                                        </p:tgtEl>
                                        <p:attrNameLst>
                                          <p:attrName>style.visibility</p:attrName>
                                        </p:attrNameLst>
                                      </p:cBhvr>
                                      <p:to>
                                        <p:strVal val="visible"/>
                                      </p:to>
                                    </p:set>
                                    <p:animEffect transition="in" filter="wipe(down)">
                                      <p:cBhvr>
                                        <p:cTn id="4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0" y="762000"/>
            <a:ext cx="1219200" cy="1143000"/>
          </a:xfrm>
          <a:prstGeom prst="ellipse">
            <a:avLst/>
          </a:prstGeom>
          <a:gradFill>
            <a:gsLst>
              <a:gs pos="0">
                <a:srgbClr val="FFCC00">
                  <a:alpha val="51765"/>
                </a:srgbClr>
              </a:gs>
              <a:gs pos="100000">
                <a:srgbClr val="CC9900"/>
              </a:gs>
            </a:gsLst>
            <a:path path="circle">
              <a:fillToRect l="50000" t="50000" r="50000" b="50000"/>
            </a:path>
          </a:gra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0" y="1079583"/>
            <a:ext cx="914400" cy="507831"/>
          </a:xfrm>
          <a:prstGeom prst="rect">
            <a:avLst/>
          </a:prstGeom>
          <a:solidFill>
            <a:srgbClr val="CC9900">
              <a:alpha val="0"/>
            </a:srgbClr>
          </a:solidFill>
        </p:spPr>
        <p:txBody>
          <a:bodyPr wrap="square" rtlCol="0">
            <a:spAutoFit/>
          </a:bodyPr>
          <a:lstStyle/>
          <a:p>
            <a:r>
              <a:rPr lang="en-PH" sz="2700" b="1" dirty="0" smtClean="0">
                <a:ln w="18415" cmpd="sng">
                  <a:noFill/>
                  <a:prstDash val="solid"/>
                </a:ln>
                <a:latin typeface="Century Gothic" pitchFamily="34" charset="0"/>
              </a:rPr>
              <a:t>Q18</a:t>
            </a:r>
          </a:p>
        </p:txBody>
      </p:sp>
      <p:sp>
        <p:nvSpPr>
          <p:cNvPr id="9" name="TextBox 8"/>
          <p:cNvSpPr txBox="1"/>
          <p:nvPr/>
        </p:nvSpPr>
        <p:spPr>
          <a:xfrm>
            <a:off x="2171700" y="856446"/>
            <a:ext cx="6515100" cy="954107"/>
          </a:xfrm>
          <a:prstGeom prst="rect">
            <a:avLst/>
          </a:prstGeom>
          <a:solidFill>
            <a:srgbClr val="CC9900">
              <a:alpha val="0"/>
            </a:srgbClr>
          </a:solidFill>
        </p:spPr>
        <p:txBody>
          <a:bodyPr wrap="square" rtlCol="0">
            <a:spAutoFit/>
          </a:bodyPr>
          <a:lstStyle/>
          <a:p>
            <a:r>
              <a:rPr lang="en-US" sz="2800" dirty="0">
                <a:latin typeface="Century Gothic" panose="020B0502020202020204" pitchFamily="34" charset="0"/>
              </a:rPr>
              <a:t>How do you describe the image formed if a distant object is used?</a:t>
            </a:r>
            <a:endParaRPr lang="en-PH" sz="2800" dirty="0">
              <a:ln w="18415" cmpd="sng">
                <a:noFill/>
                <a:prstDash val="solid"/>
              </a:ln>
              <a:solidFill>
                <a:sysClr val="windowText" lastClr="000000"/>
              </a:solidFill>
              <a:latin typeface="Century Gothic" pitchFamily="34" charset="0"/>
            </a:endParaRPr>
          </a:p>
        </p:txBody>
      </p:sp>
      <p:sp>
        <p:nvSpPr>
          <p:cNvPr id="10" name="Flowchart: Delay 9"/>
          <p:cNvSpPr/>
          <p:nvPr/>
        </p:nvSpPr>
        <p:spPr>
          <a:xfrm rot="16200000">
            <a:off x="7581899" y="5829300"/>
            <a:ext cx="990601" cy="1066800"/>
          </a:xfrm>
          <a:prstGeom prst="flowChartDelay">
            <a:avLst/>
          </a:prstGeom>
          <a:gradFill flip="none" rotWithShape="1">
            <a:gsLst>
              <a:gs pos="8000">
                <a:srgbClr val="008000"/>
              </a:gs>
              <a:gs pos="100000">
                <a:srgbClr val="003300"/>
              </a:gs>
            </a:gsLst>
            <a:path path="shape">
              <a:fillToRect l="50000" t="50000" r="50000" b="50000"/>
            </a:path>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3011031"/>
            <a:ext cx="3352800" cy="2246769"/>
          </a:xfrm>
          <a:prstGeom prst="rect">
            <a:avLst/>
          </a:prstGeom>
          <a:noFill/>
        </p:spPr>
        <p:txBody>
          <a:bodyPr wrap="square">
            <a:spAutoFit/>
          </a:bodyPr>
          <a:lstStyle/>
          <a:p>
            <a:pPr>
              <a:defRPr/>
            </a:pPr>
            <a:r>
              <a:rPr lang="en-US" sz="2800" dirty="0">
                <a:solidFill>
                  <a:srgbClr val="002060"/>
                </a:solidFill>
                <a:cs typeface="Arial" charset="0"/>
              </a:rPr>
              <a:t>The image formed by a very </a:t>
            </a:r>
            <a:r>
              <a:rPr lang="en-US" sz="2800" dirty="0" smtClean="0">
                <a:solidFill>
                  <a:srgbClr val="002060"/>
                </a:solidFill>
                <a:cs typeface="Arial" charset="0"/>
              </a:rPr>
              <a:t>distant object </a:t>
            </a:r>
            <a:r>
              <a:rPr lang="en-US" sz="2800" dirty="0">
                <a:solidFill>
                  <a:srgbClr val="002060"/>
                </a:solidFill>
                <a:cs typeface="Arial" charset="0"/>
              </a:rPr>
              <a:t>is inverted. </a:t>
            </a:r>
            <a:r>
              <a:rPr lang="en-US" sz="2800" dirty="0" smtClean="0">
                <a:solidFill>
                  <a:srgbClr val="002060"/>
                </a:solidFill>
                <a:cs typeface="Arial" charset="0"/>
              </a:rPr>
              <a:t>  </a:t>
            </a:r>
          </a:p>
          <a:p>
            <a:pPr>
              <a:defRPr/>
            </a:pPr>
            <a:endParaRPr lang="en-US" sz="2800" dirty="0">
              <a:solidFill>
                <a:srgbClr val="002060"/>
              </a:solidFill>
              <a:cs typeface="Arial" charset="0"/>
            </a:endParaRPr>
          </a:p>
          <a:p>
            <a:pPr>
              <a:defRPr/>
            </a:pPr>
            <a:r>
              <a:rPr lang="en-US" sz="2800" dirty="0" smtClean="0">
                <a:solidFill>
                  <a:srgbClr val="002060"/>
                </a:solidFill>
                <a:cs typeface="Arial" charset="0"/>
              </a:rPr>
              <a:t>It is diminished. </a:t>
            </a:r>
          </a:p>
        </p:txBody>
      </p:sp>
      <p:pic>
        <p:nvPicPr>
          <p:cNvPr id="8" name="Picture 7" descr="IMG_1756.JPG"/>
          <p:cNvPicPr>
            <a:picLocks noChangeAspect="1"/>
          </p:cNvPicPr>
          <p:nvPr/>
        </p:nvPicPr>
        <p:blipFill>
          <a:blip r:embed="rId2">
            <a:extLst>
              <a:ext uri="{28A0092B-C50C-407E-A947-70E740481C1C}">
                <a14:useLocalDpi xmlns:a14="http://schemas.microsoft.com/office/drawing/2010/main" val="0"/>
              </a:ext>
            </a:extLst>
          </a:blip>
          <a:srcRect r="10649" b="22784"/>
          <a:stretch>
            <a:fillRect/>
          </a:stretch>
        </p:blipFill>
        <p:spPr bwMode="auto">
          <a:xfrm>
            <a:off x="3657600" y="2133600"/>
            <a:ext cx="5181600" cy="33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68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sp>
        <p:nvSpPr>
          <p:cNvPr id="11" name="TextBox 10"/>
          <p:cNvSpPr txBox="1"/>
          <p:nvPr/>
        </p:nvSpPr>
        <p:spPr>
          <a:xfrm>
            <a:off x="124023" y="0"/>
            <a:ext cx="4664529" cy="923330"/>
          </a:xfrm>
          <a:prstGeom prst="rect">
            <a:avLst/>
          </a:prstGeom>
          <a:noFill/>
        </p:spPr>
        <p:txBody>
          <a:bodyPr wrap="square" rtlCol="0">
            <a:spAutoFit/>
          </a:bodyPr>
          <a:lstStyle/>
          <a:p>
            <a:r>
              <a:rPr lang="en-PH" sz="5400" dirty="0" smtClean="0">
                <a:solidFill>
                  <a:schemeClr val="accent5">
                    <a:lumMod val="20000"/>
                    <a:lumOff val="80000"/>
                  </a:schemeClr>
                </a:solidFill>
                <a:latin typeface="Berlin Sans FB Demi" pitchFamily="34" charset="0"/>
              </a:rPr>
              <a:t>LENSES</a:t>
            </a:r>
            <a:endParaRPr lang="en-PH" sz="5400" dirty="0">
              <a:solidFill>
                <a:schemeClr val="accent5">
                  <a:lumMod val="20000"/>
                  <a:lumOff val="80000"/>
                </a:schemeClr>
              </a:solidFill>
              <a:latin typeface="Berlin Sans FB Demi" pitchFamily="34" charset="0"/>
            </a:endParaRPr>
          </a:p>
        </p:txBody>
      </p:sp>
      <p:grpSp>
        <p:nvGrpSpPr>
          <p:cNvPr id="2" name="Group 1"/>
          <p:cNvGrpSpPr/>
          <p:nvPr/>
        </p:nvGrpSpPr>
        <p:grpSpPr>
          <a:xfrm>
            <a:off x="447091" y="1098153"/>
            <a:ext cx="8427255" cy="2374705"/>
            <a:chOff x="447091" y="1098153"/>
            <a:chExt cx="8427255" cy="2374705"/>
          </a:xfrm>
        </p:grpSpPr>
        <p:sp>
          <p:nvSpPr>
            <p:cNvPr id="52" name="Pentagon 51"/>
            <p:cNvSpPr/>
            <p:nvPr/>
          </p:nvSpPr>
          <p:spPr>
            <a:xfrm rot="10800000">
              <a:off x="1496289" y="1098153"/>
              <a:ext cx="7342911" cy="2374704"/>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447091" y="1214484"/>
              <a:ext cx="1856712" cy="1791081"/>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sp>
          <p:nvSpPr>
            <p:cNvPr id="55" name="TextBox 54"/>
            <p:cNvSpPr txBox="1"/>
            <p:nvPr/>
          </p:nvSpPr>
          <p:spPr>
            <a:xfrm>
              <a:off x="2528216" y="1226089"/>
              <a:ext cx="6346130" cy="2246769"/>
            </a:xfrm>
            <a:prstGeom prst="rect">
              <a:avLst/>
            </a:prstGeom>
            <a:noFill/>
          </p:spPr>
          <p:txBody>
            <a:bodyPr wrap="square" rtlCol="0">
              <a:spAutoFit/>
            </a:bodyPr>
            <a:lstStyle/>
            <a:p>
              <a:r>
                <a:rPr lang="en-US" sz="2800" dirty="0" smtClean="0">
                  <a:latin typeface="Century Gothic" panose="020B0502020202020204" pitchFamily="34" charset="0"/>
                </a:rPr>
                <a:t>A lens consists </a:t>
              </a:r>
              <a:r>
                <a:rPr lang="en-US" sz="2800" dirty="0">
                  <a:latin typeface="Century Gothic" panose="020B0502020202020204" pitchFamily="34" charset="0"/>
                </a:rPr>
                <a:t>of a piece of glass or plastic, ground so that each of its two refracting surfaces is a segment of either a sphere or a </a:t>
              </a:r>
              <a:r>
                <a:rPr lang="en-US" sz="2800" dirty="0" smtClean="0">
                  <a:latin typeface="Century Gothic" panose="020B0502020202020204" pitchFamily="34" charset="0"/>
                </a:rPr>
                <a:t>plane.  </a:t>
              </a:r>
              <a:endParaRPr lang="en-PH" sz="2800" dirty="0">
                <a:latin typeface="Century Gothic" panose="020B0502020202020204" pitchFamily="34" charset="0"/>
              </a:endParaRPr>
            </a:p>
          </p:txBody>
        </p:sp>
        <p:pic>
          <p:nvPicPr>
            <p:cNvPr id="79" name="Picture 7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748739" y="1295306"/>
              <a:ext cx="1245161" cy="1656647"/>
            </a:xfrm>
            <a:prstGeom prst="rect">
              <a:avLst/>
            </a:prstGeom>
          </p:spPr>
        </p:pic>
      </p:grpSp>
      <p:pic>
        <p:nvPicPr>
          <p:cNvPr id="10" name="Picture 9" descr="Screen shot 2015-04-10 at 11.47.1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6076" y="3581400"/>
            <a:ext cx="6510724" cy="2551658"/>
          </a:xfrm>
          <a:prstGeom prst="rect">
            <a:avLst/>
          </a:prstGeom>
        </p:spPr>
      </p:pic>
      <p:sp>
        <p:nvSpPr>
          <p:cNvPr id="12" name="Rectangle 11"/>
          <p:cNvSpPr/>
          <p:nvPr/>
        </p:nvSpPr>
        <p:spPr>
          <a:xfrm>
            <a:off x="0" y="6248400"/>
            <a:ext cx="5202838" cy="307777"/>
          </a:xfrm>
          <a:prstGeom prst="rect">
            <a:avLst/>
          </a:prstGeom>
        </p:spPr>
        <p:txBody>
          <a:bodyPr wrap="square">
            <a:spAutoFit/>
          </a:bodyPr>
          <a:lstStyle/>
          <a:p>
            <a:r>
              <a:rPr lang="en-US" sz="1400" dirty="0">
                <a:latin typeface="Arial Narrow" panose="020B0606020202030204" pitchFamily="34" charset="0"/>
              </a:rPr>
              <a:t>http://</a:t>
            </a:r>
            <a:r>
              <a:rPr lang="en-US" sz="1400" dirty="0" err="1">
                <a:latin typeface="Arial Narrow" panose="020B0606020202030204" pitchFamily="34" charset="0"/>
              </a:rPr>
              <a:t>www.physics.louisville.edu</a:t>
            </a:r>
            <a:r>
              <a:rPr lang="en-US" sz="1400" dirty="0">
                <a:latin typeface="Arial Narrow" panose="020B0606020202030204" pitchFamily="34" charset="0"/>
              </a:rPr>
              <a:t>/</a:t>
            </a:r>
            <a:r>
              <a:rPr lang="en-US" sz="1400" dirty="0" err="1">
                <a:latin typeface="Arial Narrow" panose="020B0606020202030204" pitchFamily="34" charset="0"/>
              </a:rPr>
              <a:t>cldavis</a:t>
            </a:r>
            <a:r>
              <a:rPr lang="en-US" sz="1400" dirty="0">
                <a:latin typeface="Arial Narrow" panose="020B0606020202030204" pitchFamily="34" charset="0"/>
              </a:rPr>
              <a:t>/phys299/notes/</a:t>
            </a:r>
            <a:r>
              <a:rPr lang="en-US" sz="1400" dirty="0" err="1">
                <a:latin typeface="Arial Narrow" panose="020B0606020202030204" pitchFamily="34" charset="0"/>
              </a:rPr>
              <a:t>lo_tl_typelens.jpg</a:t>
            </a:r>
            <a:endParaRPr lang="en-US" sz="1400" dirty="0">
              <a:latin typeface="Arial Narrow" panose="020B0606020202030204" pitchFamily="34" charset="0"/>
            </a:endParaRPr>
          </a:p>
        </p:txBody>
      </p:sp>
    </p:spTree>
    <p:extLst>
      <p:ext uri="{BB962C8B-B14F-4D97-AF65-F5344CB8AC3E}">
        <p14:creationId xmlns:p14="http://schemas.microsoft.com/office/powerpoint/2010/main" val="22945306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5400" dirty="0">
                <a:solidFill>
                  <a:schemeClr val="accent5">
                    <a:lumMod val="20000"/>
                    <a:lumOff val="80000"/>
                  </a:schemeClr>
                </a:solidFill>
                <a:latin typeface="Berlin Sans FB Demi" pitchFamily="34" charset="0"/>
              </a:rPr>
              <a:t>THE POWER OF A LENS</a:t>
            </a:r>
            <a:endParaRPr lang="en-PH" sz="5400" dirty="0">
              <a:solidFill>
                <a:schemeClr val="accent5">
                  <a:lumMod val="20000"/>
                  <a:lumOff val="80000"/>
                </a:schemeClr>
              </a:solidFill>
              <a:latin typeface="Berlin Sans FB Demi" pitchFamily="34" charset="0"/>
            </a:endParaRPr>
          </a:p>
        </p:txBody>
      </p:sp>
      <p:sp>
        <p:nvSpPr>
          <p:cNvPr id="15" name="Rectangle 14"/>
          <p:cNvSpPr/>
          <p:nvPr/>
        </p:nvSpPr>
        <p:spPr>
          <a:xfrm>
            <a:off x="0" y="6235700"/>
            <a:ext cx="2337499" cy="307777"/>
          </a:xfrm>
          <a:prstGeom prst="rect">
            <a:avLst/>
          </a:prstGeom>
        </p:spPr>
        <p:txBody>
          <a:bodyPr wrap="none">
            <a:spAutoFit/>
          </a:bodyPr>
          <a:lstStyle/>
          <a:p>
            <a:r>
              <a:rPr lang="en-US" sz="1400" dirty="0" err="1">
                <a:latin typeface="Arial Narrow" panose="020B0606020202030204" pitchFamily="34" charset="0"/>
              </a:rPr>
              <a:t>activescienceworld.blogspot.com</a:t>
            </a:r>
            <a:endParaRPr lang="en-US" sz="1400" dirty="0">
              <a:latin typeface="Arial Narrow" panose="020B0606020202030204" pitchFamily="34" charset="0"/>
            </a:endParaRPr>
          </a:p>
        </p:txBody>
      </p:sp>
      <p:pic>
        <p:nvPicPr>
          <p:cNvPr id="41" name="Picture 40" descr="IMG_1759.JPG"/>
          <p:cNvPicPr>
            <a:picLocks noChangeAspect="1"/>
          </p:cNvPicPr>
          <p:nvPr/>
        </p:nvPicPr>
        <p:blipFill rotWithShape="1">
          <a:blip r:embed="rId3" cstate="print">
            <a:extLst>
              <a:ext uri="{28A0092B-C50C-407E-A947-70E740481C1C}">
                <a14:useLocalDpi xmlns:a14="http://schemas.microsoft.com/office/drawing/2010/main" val="0"/>
              </a:ext>
            </a:extLst>
          </a:blip>
          <a:srcRect l="50748" t="26860" b="5801"/>
          <a:stretch/>
        </p:blipFill>
        <p:spPr bwMode="auto">
          <a:xfrm>
            <a:off x="609600" y="1143000"/>
            <a:ext cx="251306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IMG_1759.JPG"/>
          <p:cNvPicPr>
            <a:picLocks noChangeAspect="1"/>
          </p:cNvPicPr>
          <p:nvPr/>
        </p:nvPicPr>
        <p:blipFill rotWithShape="1">
          <a:blip r:embed="rId4" cstate="print">
            <a:extLst>
              <a:ext uri="{28A0092B-C50C-407E-A947-70E740481C1C}">
                <a14:useLocalDpi xmlns:a14="http://schemas.microsoft.com/office/drawing/2010/main" val="0"/>
              </a:ext>
            </a:extLst>
          </a:blip>
          <a:srcRect l="1495" t="25563" r="49252" b="5801"/>
          <a:stretch/>
        </p:blipFill>
        <p:spPr bwMode="auto">
          <a:xfrm>
            <a:off x="609599" y="3747486"/>
            <a:ext cx="2515907" cy="248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4343400" y="1663005"/>
            <a:ext cx="3429000" cy="1384995"/>
          </a:xfrm>
          <a:prstGeom prst="rect">
            <a:avLst/>
          </a:prstGeom>
          <a:noFill/>
        </p:spPr>
        <p:txBody>
          <a:bodyPr wrap="square">
            <a:spAutoFit/>
          </a:bodyPr>
          <a:lstStyle/>
          <a:p>
            <a:pPr>
              <a:defRPr/>
            </a:pPr>
            <a:r>
              <a:rPr lang="en-US" sz="2800" dirty="0" smtClean="0">
                <a:latin typeface="Century Gothic" panose="020B0502020202020204" pitchFamily="34" charset="0"/>
                <a:cs typeface="Arial" charset="0"/>
              </a:rPr>
              <a:t>Which of the two lenses was able to magnify more?</a:t>
            </a:r>
          </a:p>
        </p:txBody>
      </p:sp>
      <p:sp>
        <p:nvSpPr>
          <p:cNvPr id="29" name="TextBox 28"/>
          <p:cNvSpPr txBox="1"/>
          <p:nvPr/>
        </p:nvSpPr>
        <p:spPr>
          <a:xfrm>
            <a:off x="4343400" y="4038600"/>
            <a:ext cx="3429000" cy="1815882"/>
          </a:xfrm>
          <a:prstGeom prst="rect">
            <a:avLst/>
          </a:prstGeom>
          <a:noFill/>
        </p:spPr>
        <p:txBody>
          <a:bodyPr wrap="square">
            <a:spAutoFit/>
          </a:bodyPr>
          <a:lstStyle/>
          <a:p>
            <a:pPr>
              <a:defRPr/>
            </a:pPr>
            <a:r>
              <a:rPr lang="en-US" sz="2800" dirty="0" smtClean="0">
                <a:latin typeface="Century Gothic" panose="020B0502020202020204" pitchFamily="34" charset="0"/>
                <a:cs typeface="Arial" charset="0"/>
              </a:rPr>
              <a:t>What is the reason behind the difference in magnification?</a:t>
            </a:r>
          </a:p>
        </p:txBody>
      </p:sp>
    </p:spTree>
    <p:extLst>
      <p:ext uri="{BB962C8B-B14F-4D97-AF65-F5344CB8AC3E}">
        <p14:creationId xmlns:p14="http://schemas.microsoft.com/office/powerpoint/2010/main" val="13183241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linds(horizontal)">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5400" dirty="0">
                <a:solidFill>
                  <a:schemeClr val="accent5">
                    <a:lumMod val="20000"/>
                    <a:lumOff val="80000"/>
                  </a:schemeClr>
                </a:solidFill>
                <a:latin typeface="Berlin Sans FB Demi" pitchFamily="34" charset="0"/>
              </a:rPr>
              <a:t>THE POWER OF A LENS</a:t>
            </a:r>
            <a:endParaRPr lang="en-PH" sz="5400" dirty="0">
              <a:solidFill>
                <a:schemeClr val="accent5">
                  <a:lumMod val="20000"/>
                  <a:lumOff val="80000"/>
                </a:schemeClr>
              </a:solidFill>
              <a:latin typeface="Berlin Sans FB Demi" pitchFamily="34" charset="0"/>
            </a:endParaRPr>
          </a:p>
        </p:txBody>
      </p:sp>
      <p:grpSp>
        <p:nvGrpSpPr>
          <p:cNvPr id="10" name="Group 9"/>
          <p:cNvGrpSpPr/>
          <p:nvPr/>
        </p:nvGrpSpPr>
        <p:grpSpPr>
          <a:xfrm>
            <a:off x="156777" y="798298"/>
            <a:ext cx="8638392" cy="2249700"/>
            <a:chOff x="156777" y="978874"/>
            <a:chExt cx="8638392" cy="2249700"/>
          </a:xfrm>
        </p:grpSpPr>
        <p:grpSp>
          <p:nvGrpSpPr>
            <p:cNvPr id="7" name="Group 6"/>
            <p:cNvGrpSpPr/>
            <p:nvPr/>
          </p:nvGrpSpPr>
          <p:grpSpPr>
            <a:xfrm>
              <a:off x="156777" y="978874"/>
              <a:ext cx="8638392" cy="2249700"/>
              <a:chOff x="152673" y="1802079"/>
              <a:chExt cx="7898629" cy="1786616"/>
            </a:xfrm>
          </p:grpSpPr>
          <p:grpSp>
            <p:nvGrpSpPr>
              <p:cNvPr id="5" name="Group 4"/>
              <p:cNvGrpSpPr/>
              <p:nvPr/>
            </p:nvGrpSpPr>
            <p:grpSpPr>
              <a:xfrm>
                <a:off x="152673" y="1833680"/>
                <a:ext cx="7898629" cy="1755015"/>
                <a:chOff x="152673" y="1833680"/>
                <a:chExt cx="7898629" cy="1755015"/>
              </a:xfrm>
            </p:grpSpPr>
            <p:sp>
              <p:nvSpPr>
                <p:cNvPr id="52" name="Pentagon 51"/>
                <p:cNvSpPr/>
                <p:nvPr/>
              </p:nvSpPr>
              <p:spPr>
                <a:xfrm rot="10800000">
                  <a:off x="1187935" y="1933715"/>
                  <a:ext cx="6863367" cy="165498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152673" y="1833680"/>
                  <a:ext cx="1652086" cy="1422400"/>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grpSp>
          <p:pic>
            <p:nvPicPr>
              <p:cNvPr id="79" name="Picture 7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409776" y="1802079"/>
                <a:ext cx="1205585" cy="1431597"/>
              </a:xfrm>
              <a:prstGeom prst="rect">
                <a:avLst/>
              </a:prstGeom>
            </p:spPr>
          </p:pic>
        </p:grpSp>
        <p:sp>
          <p:nvSpPr>
            <p:cNvPr id="9" name="Rectangle 8"/>
            <p:cNvSpPr/>
            <p:nvPr/>
          </p:nvSpPr>
          <p:spPr>
            <a:xfrm>
              <a:off x="2038097" y="1289584"/>
              <a:ext cx="6647331" cy="1569660"/>
            </a:xfrm>
            <a:prstGeom prst="rect">
              <a:avLst/>
            </a:prstGeom>
          </p:spPr>
          <p:txBody>
            <a:bodyPr wrap="square">
              <a:spAutoFit/>
            </a:bodyPr>
            <a:lstStyle/>
            <a:p>
              <a:r>
                <a:rPr lang="en-US" sz="2400" dirty="0"/>
                <a:t>The power of a lens is its ability to bend light – the greater the power the greater the refraction of light</a:t>
              </a:r>
              <a:r>
                <a:rPr lang="en-US" sz="2400" dirty="0" smtClean="0"/>
                <a:t>. It is measured in diopter (</a:t>
              </a:r>
              <a:r>
                <a:rPr lang="en-US" sz="2400" dirty="0" err="1" smtClean="0"/>
                <a:t>dioptre</a:t>
              </a:r>
              <a:r>
                <a:rPr lang="en-US" sz="2400" dirty="0" smtClean="0"/>
                <a:t>). A lens is carefully shaped to control the bending of light.</a:t>
              </a:r>
              <a:endParaRPr lang="en-US" sz="2400" dirty="0"/>
            </a:p>
          </p:txBody>
        </p:sp>
      </p:grpSp>
      <p:pic>
        <p:nvPicPr>
          <p:cNvPr id="11" name="Picture 10" descr="Screen shot 2015-04-11 at 3.53.49 AM.png"/>
          <p:cNvPicPr>
            <a:picLocks noChangeAspect="1"/>
          </p:cNvPicPr>
          <p:nvPr/>
        </p:nvPicPr>
        <p:blipFill rotWithShape="1">
          <a:blip r:embed="rId5">
            <a:extLst>
              <a:ext uri="{28A0092B-C50C-407E-A947-70E740481C1C}">
                <a14:useLocalDpi xmlns:a14="http://schemas.microsoft.com/office/drawing/2010/main" val="0"/>
              </a:ext>
            </a:extLst>
          </a:blip>
          <a:srcRect t="10560" b="45620"/>
          <a:stretch/>
        </p:blipFill>
        <p:spPr>
          <a:xfrm>
            <a:off x="141099" y="3230061"/>
            <a:ext cx="4374069" cy="1238712"/>
          </a:xfrm>
          <a:prstGeom prst="rect">
            <a:avLst/>
          </a:prstGeom>
        </p:spPr>
      </p:pic>
      <p:pic>
        <p:nvPicPr>
          <p:cNvPr id="38" name="Picture 37" descr="Screen shot 2015-04-11 at 3.53.49 AM.png"/>
          <p:cNvPicPr>
            <a:picLocks noChangeAspect="1"/>
          </p:cNvPicPr>
          <p:nvPr/>
        </p:nvPicPr>
        <p:blipFill rotWithShape="1">
          <a:blip r:embed="rId5">
            <a:extLst>
              <a:ext uri="{28A0092B-C50C-407E-A947-70E740481C1C}">
                <a14:useLocalDpi xmlns:a14="http://schemas.microsoft.com/office/drawing/2010/main" val="0"/>
              </a:ext>
            </a:extLst>
          </a:blip>
          <a:srcRect t="54534" b="2200"/>
          <a:stretch/>
        </p:blipFill>
        <p:spPr>
          <a:xfrm>
            <a:off x="4620561" y="3230061"/>
            <a:ext cx="4374069" cy="1223033"/>
          </a:xfrm>
          <a:prstGeom prst="rect">
            <a:avLst/>
          </a:prstGeom>
        </p:spPr>
      </p:pic>
      <p:sp>
        <p:nvSpPr>
          <p:cNvPr id="15" name="Rectangle 14"/>
          <p:cNvSpPr/>
          <p:nvPr/>
        </p:nvSpPr>
        <p:spPr>
          <a:xfrm>
            <a:off x="-70465" y="6299831"/>
            <a:ext cx="2337499" cy="307777"/>
          </a:xfrm>
          <a:prstGeom prst="rect">
            <a:avLst/>
          </a:prstGeom>
        </p:spPr>
        <p:txBody>
          <a:bodyPr wrap="none">
            <a:spAutoFit/>
          </a:bodyPr>
          <a:lstStyle/>
          <a:p>
            <a:r>
              <a:rPr lang="en-US" sz="1400" dirty="0" err="1">
                <a:latin typeface="Arial Narrow" panose="020B0606020202030204" pitchFamily="34" charset="0"/>
              </a:rPr>
              <a:t>activescienceworld.blogspot.com</a:t>
            </a:r>
            <a:endParaRPr lang="en-US" sz="1400" dirty="0">
              <a:latin typeface="Arial Narrow" panose="020B0606020202030204" pitchFamily="34" charset="0"/>
            </a:endParaRPr>
          </a:p>
        </p:txBody>
      </p:sp>
      <p:pic>
        <p:nvPicPr>
          <p:cNvPr id="39" name="Picture 38" descr="IMG_1763.JPG"/>
          <p:cNvPicPr>
            <a:picLocks noChangeAspect="1"/>
          </p:cNvPicPr>
          <p:nvPr/>
        </p:nvPicPr>
        <p:blipFill>
          <a:blip r:embed="rId6">
            <a:extLst>
              <a:ext uri="{28A0092B-C50C-407E-A947-70E740481C1C}">
                <a14:useLocalDpi xmlns:a14="http://schemas.microsoft.com/office/drawing/2010/main" val="0"/>
              </a:ext>
            </a:extLst>
          </a:blip>
          <a:srcRect t="9938"/>
          <a:stretch>
            <a:fillRect/>
          </a:stretch>
        </p:blipFill>
        <p:spPr bwMode="auto">
          <a:xfrm>
            <a:off x="5082199" y="4561626"/>
            <a:ext cx="321468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85077" y="4670935"/>
            <a:ext cx="25400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IMG_1759.JPG"/>
          <p:cNvPicPr>
            <a:picLocks noChangeAspect="1"/>
          </p:cNvPicPr>
          <p:nvPr/>
        </p:nvPicPr>
        <p:blipFill rotWithShape="1">
          <a:blip r:embed="rId8" cstate="print">
            <a:extLst>
              <a:ext uri="{28A0092B-C50C-407E-A947-70E740481C1C}">
                <a14:useLocalDpi xmlns:a14="http://schemas.microsoft.com/office/drawing/2010/main" val="0"/>
              </a:ext>
            </a:extLst>
          </a:blip>
          <a:srcRect l="50748" t="26860" b="5801"/>
          <a:stretch/>
        </p:blipFill>
        <p:spPr bwMode="auto">
          <a:xfrm>
            <a:off x="1882565" y="4453094"/>
            <a:ext cx="1884527" cy="182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IMG_1759.JPG"/>
          <p:cNvPicPr>
            <a:picLocks noChangeAspect="1"/>
          </p:cNvPicPr>
          <p:nvPr/>
        </p:nvPicPr>
        <p:blipFill rotWithShape="1">
          <a:blip r:embed="rId9" cstate="print">
            <a:extLst>
              <a:ext uri="{28A0092B-C50C-407E-A947-70E740481C1C}">
                <a14:useLocalDpi xmlns:a14="http://schemas.microsoft.com/office/drawing/2010/main" val="0"/>
              </a:ext>
            </a:extLst>
          </a:blip>
          <a:srcRect l="1495" t="25563" r="49252" b="5801"/>
          <a:stretch/>
        </p:blipFill>
        <p:spPr bwMode="auto">
          <a:xfrm>
            <a:off x="5998749" y="4468773"/>
            <a:ext cx="1778596" cy="175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243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par>
                                <p:cTn id="13" presetID="16" presetClass="entr" presetSubtype="21"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nodeType="clickEffect">
                                  <p:stCondLst>
                                    <p:cond delay="0"/>
                                  </p:stCondLst>
                                  <p:childTnLst>
                                    <p:animEffect transition="out" filter="fade">
                                      <p:cBhvr>
                                        <p:cTn id="19" dur="1000"/>
                                        <p:tgtEl>
                                          <p:spTgt spid="41"/>
                                        </p:tgtEl>
                                      </p:cBhvr>
                                    </p:animEffect>
                                    <p:anim calcmode="lin" valueType="num">
                                      <p:cBhvr>
                                        <p:cTn id="20" dur="1000"/>
                                        <p:tgtEl>
                                          <p:spTgt spid="41"/>
                                        </p:tgtEl>
                                        <p:attrNameLst>
                                          <p:attrName>ppt_x</p:attrName>
                                        </p:attrNameLst>
                                      </p:cBhvr>
                                      <p:tavLst>
                                        <p:tav tm="0">
                                          <p:val>
                                            <p:strVal val="ppt_x"/>
                                          </p:val>
                                        </p:tav>
                                        <p:tav tm="100000">
                                          <p:val>
                                            <p:strVal val="ppt_x"/>
                                          </p:val>
                                        </p:tav>
                                      </p:tavLst>
                                    </p:anim>
                                    <p:anim calcmode="lin" valueType="num">
                                      <p:cBhvr>
                                        <p:cTn id="21" dur="1000"/>
                                        <p:tgtEl>
                                          <p:spTgt spid="41"/>
                                        </p:tgtEl>
                                        <p:attrNameLst>
                                          <p:attrName>ppt_y</p:attrName>
                                        </p:attrNameLst>
                                      </p:cBhvr>
                                      <p:tavLst>
                                        <p:tav tm="0">
                                          <p:val>
                                            <p:strVal val="ppt_y"/>
                                          </p:val>
                                        </p:tav>
                                        <p:tav tm="100000">
                                          <p:val>
                                            <p:strVal val="ppt_y+.1"/>
                                          </p:val>
                                        </p:tav>
                                      </p:tavLst>
                                    </p:anim>
                                    <p:set>
                                      <p:cBhvr>
                                        <p:cTn id="22" dur="1" fill="hold">
                                          <p:stCondLst>
                                            <p:cond delay="999"/>
                                          </p:stCondLst>
                                        </p:cTn>
                                        <p:tgtEl>
                                          <p:spTgt spid="41"/>
                                        </p:tgtEl>
                                        <p:attrNameLst>
                                          <p:attrName>style.visibility</p:attrName>
                                        </p:attrNameLst>
                                      </p:cBhvr>
                                      <p:to>
                                        <p:strVal val="hidden"/>
                                      </p:to>
                                    </p:set>
                                  </p:childTnLst>
                                </p:cTn>
                              </p:par>
                              <p:par>
                                <p:cTn id="23" presetID="42" presetClass="exit" presetSubtype="0" fill="hold" nodeType="withEffect">
                                  <p:stCondLst>
                                    <p:cond delay="0"/>
                                  </p:stCondLst>
                                  <p:childTnLst>
                                    <p:animEffect transition="out" filter="fade">
                                      <p:cBhvr>
                                        <p:cTn id="24" dur="1000"/>
                                        <p:tgtEl>
                                          <p:spTgt spid="42"/>
                                        </p:tgtEl>
                                      </p:cBhvr>
                                    </p:animEffect>
                                    <p:anim calcmode="lin" valueType="num">
                                      <p:cBhvr>
                                        <p:cTn id="25" dur="1000"/>
                                        <p:tgtEl>
                                          <p:spTgt spid="42"/>
                                        </p:tgtEl>
                                        <p:attrNameLst>
                                          <p:attrName>ppt_x</p:attrName>
                                        </p:attrNameLst>
                                      </p:cBhvr>
                                      <p:tavLst>
                                        <p:tav tm="0">
                                          <p:val>
                                            <p:strVal val="ppt_x"/>
                                          </p:val>
                                        </p:tav>
                                        <p:tav tm="100000">
                                          <p:val>
                                            <p:strVal val="ppt_x"/>
                                          </p:val>
                                        </p:tav>
                                      </p:tavLst>
                                    </p:anim>
                                    <p:anim calcmode="lin" valueType="num">
                                      <p:cBhvr>
                                        <p:cTn id="26" dur="1000"/>
                                        <p:tgtEl>
                                          <p:spTgt spid="42"/>
                                        </p:tgtEl>
                                        <p:attrNameLst>
                                          <p:attrName>ppt_y</p:attrName>
                                        </p:attrNameLst>
                                      </p:cBhvr>
                                      <p:tavLst>
                                        <p:tav tm="0">
                                          <p:val>
                                            <p:strVal val="ppt_y"/>
                                          </p:val>
                                        </p:tav>
                                        <p:tav tm="100000">
                                          <p:val>
                                            <p:strVal val="ppt_y+.1"/>
                                          </p:val>
                                        </p:tav>
                                      </p:tavLst>
                                    </p:anim>
                                    <p:set>
                                      <p:cBhvr>
                                        <p:cTn id="27" dur="1" fill="hold">
                                          <p:stCondLst>
                                            <p:cond delay="999"/>
                                          </p:stCondLst>
                                        </p:cTn>
                                        <p:tgtEl>
                                          <p:spTgt spid="4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par>
                                <p:cTn id="33" presetID="16" presetClass="entr" presetSubtype="21"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inVertical)">
                                      <p:cBhvr>
                                        <p:cTn id="35"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16" presetClass="entr" presetSubtype="21"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40288" y="-1647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sp>
        <p:nvSpPr>
          <p:cNvPr id="11" name="TextBox 10"/>
          <p:cNvSpPr txBox="1"/>
          <p:nvPr/>
        </p:nvSpPr>
        <p:spPr>
          <a:xfrm>
            <a:off x="124023" y="0"/>
            <a:ext cx="4664529" cy="923330"/>
          </a:xfrm>
          <a:prstGeom prst="rect">
            <a:avLst/>
          </a:prstGeom>
          <a:noFill/>
        </p:spPr>
        <p:txBody>
          <a:bodyPr wrap="square" rtlCol="0">
            <a:spAutoFit/>
          </a:bodyPr>
          <a:lstStyle/>
          <a:p>
            <a:r>
              <a:rPr lang="en-PH" sz="5400" dirty="0" smtClean="0">
                <a:solidFill>
                  <a:schemeClr val="accent5">
                    <a:lumMod val="20000"/>
                    <a:lumOff val="80000"/>
                  </a:schemeClr>
                </a:solidFill>
                <a:latin typeface="Berlin Sans FB Demi" pitchFamily="34" charset="0"/>
              </a:rPr>
              <a:t>LENSES</a:t>
            </a:r>
            <a:endParaRPr lang="en-PH" sz="5400" dirty="0">
              <a:solidFill>
                <a:schemeClr val="accent5">
                  <a:lumMod val="20000"/>
                  <a:lumOff val="80000"/>
                </a:schemeClr>
              </a:solidFill>
              <a:latin typeface="Berlin Sans FB Demi" pitchFamily="34" charset="0"/>
            </a:endParaRPr>
          </a:p>
        </p:txBody>
      </p:sp>
      <p:grpSp>
        <p:nvGrpSpPr>
          <p:cNvPr id="40" name="Group 39"/>
          <p:cNvGrpSpPr>
            <a:grpSpLocks/>
          </p:cNvGrpSpPr>
          <p:nvPr/>
        </p:nvGrpSpPr>
        <p:grpSpPr bwMode="auto">
          <a:xfrm>
            <a:off x="34172" y="1205792"/>
            <a:ext cx="4537828" cy="1766008"/>
            <a:chOff x="152673" y="1953507"/>
            <a:chExt cx="6320174" cy="1589482"/>
          </a:xfrm>
        </p:grpSpPr>
        <p:grpSp>
          <p:nvGrpSpPr>
            <p:cNvPr id="41" name="Group 4"/>
            <p:cNvGrpSpPr>
              <a:grpSpLocks/>
            </p:cNvGrpSpPr>
            <p:nvPr/>
          </p:nvGrpSpPr>
          <p:grpSpPr bwMode="auto">
            <a:xfrm>
              <a:off x="152673" y="1953507"/>
              <a:ext cx="6320174" cy="1589482"/>
              <a:chOff x="152673" y="1953507"/>
              <a:chExt cx="6320174" cy="1589482"/>
            </a:xfrm>
          </p:grpSpPr>
          <p:sp>
            <p:nvSpPr>
              <p:cNvPr id="43" name="Pentagon 42"/>
              <p:cNvSpPr/>
              <p:nvPr/>
            </p:nvSpPr>
            <p:spPr>
              <a:xfrm rot="10800000">
                <a:off x="1187369" y="1953507"/>
                <a:ext cx="5188135" cy="1589481"/>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sz="1600" dirty="0"/>
              </a:p>
            </p:txBody>
          </p:sp>
          <p:sp>
            <p:nvSpPr>
              <p:cNvPr id="44" name="Flowchart: Connector 43"/>
              <p:cNvSpPr/>
              <p:nvPr/>
            </p:nvSpPr>
            <p:spPr>
              <a:xfrm>
                <a:off x="152673" y="2027248"/>
                <a:ext cx="1651701" cy="1034555"/>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sz="1600"/>
              </a:p>
            </p:txBody>
          </p:sp>
          <p:sp>
            <p:nvSpPr>
              <p:cNvPr id="45" name="TextBox 44"/>
              <p:cNvSpPr txBox="1"/>
              <p:nvPr/>
            </p:nvSpPr>
            <p:spPr>
              <a:xfrm>
                <a:off x="2098107" y="2027248"/>
                <a:ext cx="4374740" cy="1515741"/>
              </a:xfrm>
              <a:prstGeom prst="rect">
                <a:avLst/>
              </a:prstGeom>
              <a:noFill/>
            </p:spPr>
            <p:txBody>
              <a:bodyPr>
                <a:spAutoFit/>
              </a:bodyPr>
              <a:lstStyle/>
              <a:p>
                <a:pPr>
                  <a:defRPr/>
                </a:pPr>
                <a:r>
                  <a:rPr lang="en-US" sz="2400" dirty="0">
                    <a:latin typeface="Arial" charset="0"/>
                    <a:ea typeface="+mn-ea"/>
                    <a:cs typeface="Arial" charset="0"/>
                  </a:rPr>
                  <a:t>Converging lenses have positive focal lengths and are thickest at the middle. </a:t>
                </a:r>
                <a:endParaRPr lang="en-PH" sz="2400" dirty="0">
                  <a:ea typeface="+mn-ea"/>
                  <a:cs typeface="Arial" charset="0"/>
                </a:endParaRPr>
              </a:p>
            </p:txBody>
          </p:sp>
        </p:grpSp>
        <p:pic>
          <p:nvPicPr>
            <p:cNvPr id="42" name="Picture 78"/>
            <p:cNvPicPr>
              <a:picLocks noChangeAspect="1"/>
            </p:cNvPicPr>
            <p:nvPr/>
          </p:nvPicPr>
          <p:blipFill>
            <a:blip r:embed="rId3" cstate="print">
              <a:extLst>
                <a:ext uri="{28A0092B-C50C-407E-A947-70E740481C1C}">
                  <a14:useLocalDpi xmlns:a14="http://schemas.microsoft.com/office/drawing/2010/main" val="0"/>
                </a:ext>
              </a:extLst>
            </a:blip>
            <a:srcRect t="5138"/>
            <a:stretch>
              <a:fillRect/>
            </a:stretch>
          </p:blipFill>
          <p:spPr bwMode="auto">
            <a:xfrm>
              <a:off x="457155" y="2043968"/>
              <a:ext cx="1184302" cy="9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51"/>
          <p:cNvGrpSpPr>
            <a:grpSpLocks/>
          </p:cNvGrpSpPr>
          <p:nvPr/>
        </p:nvGrpSpPr>
        <p:grpSpPr bwMode="auto">
          <a:xfrm>
            <a:off x="274306" y="3645694"/>
            <a:ext cx="4152900" cy="1928812"/>
            <a:chOff x="341360" y="4390375"/>
            <a:chExt cx="4152900" cy="1928628"/>
          </a:xfrm>
        </p:grpSpPr>
        <p:pic>
          <p:nvPicPr>
            <p:cNvPr id="53" name="Picture 15" descr="Screen shot 2015-04-10 at 11.56.40 PM.png"/>
            <p:cNvPicPr>
              <a:picLocks noChangeAspect="1"/>
            </p:cNvPicPr>
            <p:nvPr/>
          </p:nvPicPr>
          <p:blipFill>
            <a:blip r:embed="rId4">
              <a:extLst>
                <a:ext uri="{28A0092B-C50C-407E-A947-70E740481C1C}">
                  <a14:useLocalDpi xmlns:a14="http://schemas.microsoft.com/office/drawing/2010/main" val="0"/>
                </a:ext>
              </a:extLst>
            </a:blip>
            <a:srcRect t="25076" b="17242"/>
            <a:stretch>
              <a:fillRect/>
            </a:stretch>
          </p:blipFill>
          <p:spPr bwMode="auto">
            <a:xfrm>
              <a:off x="341360" y="4421734"/>
              <a:ext cx="4152900" cy="189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3"/>
            <p:cNvSpPr txBox="1">
              <a:spLocks noChangeArrowheads="1"/>
            </p:cNvSpPr>
            <p:nvPr/>
          </p:nvSpPr>
          <p:spPr bwMode="auto">
            <a:xfrm>
              <a:off x="3213923" y="4390375"/>
              <a:ext cx="1081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a:solidFill>
                    <a:srgbClr val="FFFFB6"/>
                  </a:solidFill>
                  <a:latin typeface="Arial" pitchFamily="34" charset="0"/>
                </a:rPr>
                <a:t>Focus, F</a:t>
              </a:r>
            </a:p>
          </p:txBody>
        </p:sp>
        <p:cxnSp>
          <p:nvCxnSpPr>
            <p:cNvPr id="55" name="Straight Arrow Connector 54"/>
            <p:cNvCxnSpPr>
              <a:cxnSpLocks noChangeShapeType="1"/>
            </p:cNvCxnSpPr>
            <p:nvPr/>
          </p:nvCxnSpPr>
          <p:spPr bwMode="auto">
            <a:xfrm>
              <a:off x="3871960" y="4766576"/>
              <a:ext cx="0" cy="501602"/>
            </a:xfrm>
            <a:prstGeom prst="straightConnector1">
              <a:avLst/>
            </a:prstGeom>
            <a:noFill/>
            <a:ln w="25400">
              <a:solidFill>
                <a:srgbClr val="FFFFB6"/>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Straight Connector 55"/>
            <p:cNvCxnSpPr>
              <a:cxnSpLocks noChangeShapeType="1"/>
            </p:cNvCxnSpPr>
            <p:nvPr/>
          </p:nvCxnSpPr>
          <p:spPr bwMode="auto">
            <a:xfrm>
              <a:off x="2305097" y="6209476"/>
              <a:ext cx="1582738" cy="0"/>
            </a:xfrm>
            <a:prstGeom prst="line">
              <a:avLst/>
            </a:prstGeom>
            <a:noFill/>
            <a:ln w="25400">
              <a:solidFill>
                <a:srgbClr val="FAC090"/>
              </a:solidFill>
              <a:round/>
              <a:headEnd type="triangl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7" name="TextBox 56"/>
            <p:cNvSpPr txBox="1"/>
            <p:nvPr/>
          </p:nvSpPr>
          <p:spPr>
            <a:xfrm>
              <a:off x="2289222" y="5828513"/>
              <a:ext cx="1677988" cy="369852"/>
            </a:xfrm>
            <a:prstGeom prst="rect">
              <a:avLst/>
            </a:prstGeom>
            <a:noFill/>
          </p:spPr>
          <p:txBody>
            <a:bodyPr>
              <a:spAutoFit/>
            </a:bodyPr>
            <a:lstStyle/>
            <a:p>
              <a:pPr algn="ctr">
                <a:defRPr/>
              </a:pPr>
              <a:r>
                <a:rPr lang="en-US" sz="1800" dirty="0">
                  <a:solidFill>
                    <a:schemeClr val="accent6">
                      <a:lumMod val="60000"/>
                      <a:lumOff val="40000"/>
                    </a:schemeClr>
                  </a:solidFill>
                  <a:latin typeface="Arial" charset="0"/>
                  <a:ea typeface="+mn-ea"/>
                  <a:cs typeface="Arial" charset="0"/>
                </a:rPr>
                <a:t>Focal length, f</a:t>
              </a:r>
            </a:p>
          </p:txBody>
        </p:sp>
      </p:grpSp>
      <p:grpSp>
        <p:nvGrpSpPr>
          <p:cNvPr id="2" name="Group 1"/>
          <p:cNvGrpSpPr/>
          <p:nvPr/>
        </p:nvGrpSpPr>
        <p:grpSpPr>
          <a:xfrm>
            <a:off x="4745013" y="3677444"/>
            <a:ext cx="4033837" cy="1897062"/>
            <a:chOff x="4745013" y="3677444"/>
            <a:chExt cx="4033837" cy="1897062"/>
          </a:xfrm>
        </p:grpSpPr>
        <p:pic>
          <p:nvPicPr>
            <p:cNvPr id="58"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45013" y="3677444"/>
              <a:ext cx="4033837"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3"/>
            <p:cNvSpPr txBox="1">
              <a:spLocks noChangeArrowheads="1"/>
            </p:cNvSpPr>
            <p:nvPr/>
          </p:nvSpPr>
          <p:spPr bwMode="auto">
            <a:xfrm>
              <a:off x="6556269" y="3850607"/>
              <a:ext cx="1913049" cy="3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a:solidFill>
                    <a:srgbClr val="FFFFB6"/>
                  </a:solidFill>
                  <a:latin typeface="Arial" pitchFamily="34" charset="0"/>
                </a:rPr>
                <a:t>No REAL Focus</a:t>
              </a:r>
            </a:p>
          </p:txBody>
        </p:sp>
      </p:grpSp>
      <p:pic>
        <p:nvPicPr>
          <p:cNvPr id="60" name="Picture 59" descr="IMG_1770.JPG"/>
          <p:cNvPicPr>
            <a:picLocks noChangeAspect="1"/>
          </p:cNvPicPr>
          <p:nvPr/>
        </p:nvPicPr>
        <p:blipFill>
          <a:blip r:embed="rId6">
            <a:extLst>
              <a:ext uri="{28A0092B-C50C-407E-A947-70E740481C1C}">
                <a14:useLocalDpi xmlns:a14="http://schemas.microsoft.com/office/drawing/2010/main" val="0"/>
              </a:ext>
            </a:extLst>
          </a:blip>
          <a:srcRect l="10641" r="10835"/>
          <a:stretch>
            <a:fillRect/>
          </a:stretch>
        </p:blipFill>
        <p:spPr bwMode="auto">
          <a:xfrm>
            <a:off x="988528" y="3337373"/>
            <a:ext cx="2697023" cy="257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descr="IMG_177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44850" y="3395763"/>
            <a:ext cx="3140096" cy="254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descr="Screen shot 2015-04-11 at 12.35.55 A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99520" y="3536950"/>
            <a:ext cx="205422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descr="Screen shot 2015-04-11 at 12.33.45 AM.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21916" y="3621476"/>
            <a:ext cx="1985963"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38"/>
          <p:cNvGrpSpPr>
            <a:grpSpLocks/>
          </p:cNvGrpSpPr>
          <p:nvPr/>
        </p:nvGrpSpPr>
        <p:grpSpPr bwMode="auto">
          <a:xfrm>
            <a:off x="4648200" y="1205792"/>
            <a:ext cx="4537828" cy="1766007"/>
            <a:chOff x="152673" y="1953507"/>
            <a:chExt cx="6320174" cy="1589481"/>
          </a:xfrm>
        </p:grpSpPr>
        <p:grpSp>
          <p:nvGrpSpPr>
            <p:cNvPr id="64" name="Group 4"/>
            <p:cNvGrpSpPr>
              <a:grpSpLocks/>
            </p:cNvGrpSpPr>
            <p:nvPr/>
          </p:nvGrpSpPr>
          <p:grpSpPr bwMode="auto">
            <a:xfrm>
              <a:off x="152673" y="1953507"/>
              <a:ext cx="6320174" cy="1589481"/>
              <a:chOff x="152673" y="1953507"/>
              <a:chExt cx="6320174" cy="1589481"/>
            </a:xfrm>
          </p:grpSpPr>
          <p:sp>
            <p:nvSpPr>
              <p:cNvPr id="66" name="Pentagon 65"/>
              <p:cNvSpPr/>
              <p:nvPr/>
            </p:nvSpPr>
            <p:spPr>
              <a:xfrm rot="10800000">
                <a:off x="1187369" y="1953507"/>
                <a:ext cx="5188135" cy="1589481"/>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sz="1600" dirty="0"/>
              </a:p>
            </p:txBody>
          </p:sp>
          <p:sp>
            <p:nvSpPr>
              <p:cNvPr id="67" name="Flowchart: Connector 66"/>
              <p:cNvSpPr/>
              <p:nvPr/>
            </p:nvSpPr>
            <p:spPr>
              <a:xfrm>
                <a:off x="152673" y="2027248"/>
                <a:ext cx="1651701" cy="1034555"/>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sz="1600"/>
              </a:p>
            </p:txBody>
          </p:sp>
          <p:sp>
            <p:nvSpPr>
              <p:cNvPr id="68" name="TextBox 67"/>
              <p:cNvSpPr txBox="1"/>
              <p:nvPr/>
            </p:nvSpPr>
            <p:spPr>
              <a:xfrm>
                <a:off x="2098107" y="2027248"/>
                <a:ext cx="4374740" cy="1412760"/>
              </a:xfrm>
              <a:prstGeom prst="rect">
                <a:avLst/>
              </a:prstGeom>
              <a:noFill/>
            </p:spPr>
            <p:txBody>
              <a:bodyPr>
                <a:spAutoFit/>
              </a:bodyPr>
              <a:lstStyle/>
              <a:p>
                <a:pPr>
                  <a:defRPr/>
                </a:pPr>
                <a:r>
                  <a:rPr lang="en-US" sz="2400" dirty="0">
                    <a:latin typeface="Arial" charset="0"/>
                    <a:cs typeface="Arial" charset="0"/>
                  </a:rPr>
                  <a:t>Diverging lenses have negative focal lengths and are thickest at the edges.</a:t>
                </a:r>
                <a:endParaRPr lang="en-PH" sz="2400" dirty="0">
                  <a:cs typeface="Arial" charset="0"/>
                </a:endParaRPr>
              </a:p>
            </p:txBody>
          </p:sp>
        </p:grpSp>
        <p:pic>
          <p:nvPicPr>
            <p:cNvPr id="65" name="Picture 78"/>
            <p:cNvPicPr>
              <a:picLocks noChangeAspect="1"/>
            </p:cNvPicPr>
            <p:nvPr/>
          </p:nvPicPr>
          <p:blipFill>
            <a:blip r:embed="rId3" cstate="print">
              <a:extLst>
                <a:ext uri="{28A0092B-C50C-407E-A947-70E740481C1C}">
                  <a14:useLocalDpi xmlns:a14="http://schemas.microsoft.com/office/drawing/2010/main" val="0"/>
                </a:ext>
              </a:extLst>
            </a:blip>
            <a:srcRect t="5138"/>
            <a:stretch>
              <a:fillRect/>
            </a:stretch>
          </p:blipFill>
          <p:spPr bwMode="auto">
            <a:xfrm>
              <a:off x="457155" y="2043968"/>
              <a:ext cx="1184302" cy="9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764729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par>
                                <p:cTn id="18" presetID="16" presetClass="entr" presetSubtype="2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barn(inVertical)">
                                      <p:cBhvr>
                                        <p:cTn id="25" dur="500"/>
                                        <p:tgtEl>
                                          <p:spTgt spid="62"/>
                                        </p:tgtEl>
                                      </p:cBhvr>
                                    </p:animEffect>
                                  </p:childTnLst>
                                  <p:subTnLst>
                                    <p:set>
                                      <p:cBhvr override="childStyle">
                                        <p:cTn dur="1" fill="hold" display="0" masterRel="nextClick" afterEffect="1"/>
                                        <p:tgtEl>
                                          <p:spTgt spid="62"/>
                                        </p:tgtEl>
                                        <p:attrNameLst>
                                          <p:attrName>style.visibility</p:attrName>
                                        </p:attrNameLst>
                                      </p:cBhvr>
                                      <p:to>
                                        <p:strVal val="hidden"/>
                                      </p:to>
                                    </p:set>
                                  </p:subTnLst>
                                </p:cTn>
                              </p:par>
                              <p:par>
                                <p:cTn id="26" presetID="16" presetClass="entr" presetSubtype="21"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barn(inVertical)">
                                      <p:cBhvr>
                                        <p:cTn id="28" dur="500"/>
                                        <p:tgtEl>
                                          <p:spTgt spid="63"/>
                                        </p:tgtEl>
                                      </p:cBhvr>
                                    </p:animEffec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par>
                                <p:cTn id="34" presetID="16" presetClass="entr" presetSubtype="21" fill="hold"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barn(inVertical)">
                                      <p:cBhvr>
                                        <p:cTn id="3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sp>
        <p:nvSpPr>
          <p:cNvPr id="11" name="TextBox 10"/>
          <p:cNvSpPr txBox="1"/>
          <p:nvPr/>
        </p:nvSpPr>
        <p:spPr>
          <a:xfrm>
            <a:off x="124023" y="0"/>
            <a:ext cx="4664529" cy="923330"/>
          </a:xfrm>
          <a:prstGeom prst="rect">
            <a:avLst/>
          </a:prstGeom>
          <a:noFill/>
        </p:spPr>
        <p:txBody>
          <a:bodyPr wrap="square" rtlCol="0">
            <a:spAutoFit/>
          </a:bodyPr>
          <a:lstStyle/>
          <a:p>
            <a:r>
              <a:rPr lang="en-PH" sz="5400" dirty="0" smtClean="0">
                <a:solidFill>
                  <a:schemeClr val="accent5">
                    <a:lumMod val="20000"/>
                    <a:lumOff val="80000"/>
                  </a:schemeClr>
                </a:solidFill>
                <a:latin typeface="Berlin Sans FB Demi" pitchFamily="34" charset="0"/>
              </a:rPr>
              <a:t>LENSES</a:t>
            </a:r>
            <a:endParaRPr lang="en-PH" sz="5400" dirty="0">
              <a:solidFill>
                <a:schemeClr val="accent5">
                  <a:lumMod val="20000"/>
                  <a:lumOff val="80000"/>
                </a:schemeClr>
              </a:solidFill>
              <a:latin typeface="Berlin Sans FB Demi" pitchFamily="34" charset="0"/>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sp>
          <p:nvSpPr>
            <p:cNvPr id="77" name="TextBox 76"/>
            <p:cNvSpPr txBox="1"/>
            <p:nvPr/>
          </p:nvSpPr>
          <p:spPr>
            <a:xfrm>
              <a:off x="4187260" y="172479"/>
              <a:ext cx="4593178" cy="790657"/>
            </a:xfrm>
            <a:prstGeom prst="rect">
              <a:avLst/>
            </a:prstGeom>
            <a:blipFill rotWithShape="1">
              <a:blip r:embed="rId13">
                <a:alphaModFix amt="94000"/>
              </a:blip>
              <a:stretch>
                <a:fillRect/>
              </a:stretch>
            </a:blip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PH" sz="4800" dirty="0" smtClean="0">
                  <a:solidFill>
                    <a:srgbClr val="FFFFB6"/>
                  </a:solidFill>
                  <a:latin typeface="Berlin Sans FB Demi" pitchFamily="34" charset="0"/>
                </a:rPr>
                <a:t>ABSTRACTION</a:t>
              </a:r>
              <a:endParaRPr lang="en-PH" sz="4800" dirty="0">
                <a:solidFill>
                  <a:srgbClr val="FFFFB6"/>
                </a:solidFill>
                <a:latin typeface="Berlin Sans FB Demi" pitchFamily="34" charset="0"/>
              </a:endParaRPr>
            </a:p>
          </p:txBody>
        </p:sp>
      </p:grpSp>
      <p:grpSp>
        <p:nvGrpSpPr>
          <p:cNvPr id="7" name="Group 6"/>
          <p:cNvGrpSpPr/>
          <p:nvPr/>
        </p:nvGrpSpPr>
        <p:grpSpPr>
          <a:xfrm>
            <a:off x="156777" y="1762869"/>
            <a:ext cx="8654072" cy="2041190"/>
            <a:chOff x="152673" y="1802079"/>
            <a:chExt cx="7912966" cy="1621026"/>
          </a:xfrm>
        </p:grpSpPr>
        <p:grpSp>
          <p:nvGrpSpPr>
            <p:cNvPr id="5" name="Group 4"/>
            <p:cNvGrpSpPr/>
            <p:nvPr/>
          </p:nvGrpSpPr>
          <p:grpSpPr>
            <a:xfrm>
              <a:off x="152673" y="1833680"/>
              <a:ext cx="7912966" cy="1589425"/>
              <a:chOff x="152673" y="1833680"/>
              <a:chExt cx="7912966" cy="1589425"/>
            </a:xfrm>
          </p:grpSpPr>
          <p:sp>
            <p:nvSpPr>
              <p:cNvPr id="52" name="Pentagon 51"/>
              <p:cNvSpPr/>
              <p:nvPr/>
            </p:nvSpPr>
            <p:spPr>
              <a:xfrm rot="10800000">
                <a:off x="1187935" y="1933717"/>
                <a:ext cx="6863367" cy="1195424"/>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152673" y="1833680"/>
                <a:ext cx="1652086" cy="1422400"/>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sp>
            <p:nvSpPr>
              <p:cNvPr id="55" name="TextBox 54"/>
              <p:cNvSpPr txBox="1"/>
              <p:nvPr/>
            </p:nvSpPr>
            <p:spPr>
              <a:xfrm>
                <a:off x="2015737" y="1883240"/>
                <a:ext cx="6049902" cy="1539865"/>
              </a:xfrm>
              <a:prstGeom prst="rect">
                <a:avLst/>
              </a:prstGeom>
              <a:noFill/>
            </p:spPr>
            <p:txBody>
              <a:bodyPr wrap="square" rtlCol="0">
                <a:spAutoFit/>
              </a:bodyPr>
              <a:lstStyle/>
              <a:p>
                <a:r>
                  <a:rPr lang="en-US" sz="2400" dirty="0" smtClean="0"/>
                  <a:t>Lenses </a:t>
                </a:r>
                <a:r>
                  <a:rPr lang="en-US" sz="2400" dirty="0"/>
                  <a:t>are </a:t>
                </a:r>
                <a:r>
                  <a:rPr lang="en-US" sz="2400" dirty="0" smtClean="0"/>
                  <a:t>commonly </a:t>
                </a:r>
                <a:r>
                  <a:rPr lang="en-US" sz="2400" dirty="0"/>
                  <a:t>used to form images by </a:t>
                </a:r>
                <a:r>
                  <a:rPr lang="en-US" sz="2400" dirty="0" smtClean="0"/>
                  <a:t>refraction in optical instruments.</a:t>
                </a:r>
              </a:p>
              <a:p>
                <a:r>
                  <a:rPr lang="en-US" sz="2400" dirty="0" smtClean="0"/>
                  <a:t>The human eye has a biconvex lens that enables it to form real images.</a:t>
                </a:r>
              </a:p>
              <a:p>
                <a:pPr algn="just"/>
                <a:endParaRPr lang="en-PH" sz="2400" dirty="0">
                  <a:latin typeface="+mn-lt"/>
                </a:endParaRPr>
              </a:p>
            </p:txBody>
          </p:sp>
        </p:grpSp>
        <p:pic>
          <p:nvPicPr>
            <p:cNvPr id="79" name="Picture 78"/>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409776" y="1802079"/>
              <a:ext cx="1205585" cy="1431597"/>
            </a:xfrm>
            <a:prstGeom prst="rect">
              <a:avLst/>
            </a:prstGeom>
          </p:spPr>
        </p:pic>
      </p:grpSp>
      <p:grpSp>
        <p:nvGrpSpPr>
          <p:cNvPr id="10" name="Group 9"/>
          <p:cNvGrpSpPr/>
          <p:nvPr/>
        </p:nvGrpSpPr>
        <p:grpSpPr>
          <a:xfrm>
            <a:off x="2253998" y="3543659"/>
            <a:ext cx="5381028" cy="2768099"/>
            <a:chOff x="2253998" y="3543659"/>
            <a:chExt cx="5381028" cy="2768099"/>
          </a:xfrm>
        </p:grpSpPr>
        <p:pic>
          <p:nvPicPr>
            <p:cNvPr id="3" name="Picture 2" descr="Screen shot 2015-04-11 at 12.44.30 AM.png"/>
            <p:cNvPicPr>
              <a:picLocks noChangeAspect="1"/>
            </p:cNvPicPr>
            <p:nvPr/>
          </p:nvPicPr>
          <p:blipFill>
            <a:blip r:embed="rId16">
              <a:extLst>
                <a:ext uri="{BEBA8EAE-BF5A-486C-A8C5-ECC9F3942E4B}">
                  <a14:imgProps xmlns:a14="http://schemas.microsoft.com/office/drawing/2010/main">
                    <a14:imgLayer r:embed="rId17">
                      <a14:imgEffect>
                        <a14:backgroundRemoval t="1211" b="100000" l="0" r="100000">
                          <a14:foregroundMark x1="19825" y1="26634" x2="19825" y2="26634"/>
                          <a14:backgroundMark x1="16618" y1="26634" x2="16618" y2="26634"/>
                        </a14:backgroundRemoval>
                      </a14:imgEffect>
                    </a14:imgLayer>
                  </a14:imgProps>
                </a:ext>
                <a:ext uri="{28A0092B-C50C-407E-A947-70E740481C1C}">
                  <a14:useLocalDpi xmlns:a14="http://schemas.microsoft.com/office/drawing/2010/main" val="0"/>
                </a:ext>
              </a:extLst>
            </a:blip>
            <a:stretch>
              <a:fillRect/>
            </a:stretch>
          </p:blipFill>
          <p:spPr>
            <a:xfrm>
              <a:off x="2253998" y="3543659"/>
              <a:ext cx="5381028" cy="2768099"/>
            </a:xfrm>
            <a:prstGeom prst="rect">
              <a:avLst/>
            </a:prstGeom>
          </p:spPr>
        </p:pic>
        <p:sp>
          <p:nvSpPr>
            <p:cNvPr id="9" name="Rounded Rectangle 8"/>
            <p:cNvSpPr/>
            <p:nvPr/>
          </p:nvSpPr>
          <p:spPr>
            <a:xfrm>
              <a:off x="2383006" y="5911326"/>
              <a:ext cx="1238535" cy="360637"/>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Rectangle 11"/>
          <p:cNvSpPr/>
          <p:nvPr/>
        </p:nvSpPr>
        <p:spPr>
          <a:xfrm>
            <a:off x="0" y="6248400"/>
            <a:ext cx="4572000" cy="307777"/>
          </a:xfrm>
          <a:prstGeom prst="rect">
            <a:avLst/>
          </a:prstGeom>
        </p:spPr>
        <p:txBody>
          <a:bodyPr>
            <a:spAutoFit/>
          </a:bodyPr>
          <a:lstStyle/>
          <a:p>
            <a:r>
              <a:rPr lang="en-US" sz="1400" dirty="0">
                <a:latin typeface="Arial Narrow" panose="020B0606020202030204" pitchFamily="34" charset="0"/>
              </a:rPr>
              <a:t>http://</a:t>
            </a:r>
            <a:r>
              <a:rPr lang="en-US" sz="1400" dirty="0" err="1">
                <a:latin typeface="Arial Narrow" panose="020B0606020202030204" pitchFamily="34" charset="0"/>
              </a:rPr>
              <a:t>www.ssc.education.ed.ac.uk</a:t>
            </a:r>
            <a:r>
              <a:rPr lang="en-US" sz="1400" dirty="0">
                <a:latin typeface="Arial Narrow" panose="020B0606020202030204" pitchFamily="34" charset="0"/>
              </a:rPr>
              <a:t>/courses/pictures/vmay082.jpg</a:t>
            </a:r>
          </a:p>
        </p:txBody>
      </p:sp>
    </p:spTree>
    <p:extLst>
      <p:ext uri="{BB962C8B-B14F-4D97-AF65-F5344CB8AC3E}">
        <p14:creationId xmlns:p14="http://schemas.microsoft.com/office/powerpoint/2010/main" val="4243338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grpSp>
      <p:grpSp>
        <p:nvGrpSpPr>
          <p:cNvPr id="7" name="Group 6"/>
          <p:cNvGrpSpPr/>
          <p:nvPr/>
        </p:nvGrpSpPr>
        <p:grpSpPr>
          <a:xfrm>
            <a:off x="156777" y="978874"/>
            <a:ext cx="8654072" cy="2041190"/>
            <a:chOff x="152673" y="1802079"/>
            <a:chExt cx="7912966" cy="1621026"/>
          </a:xfrm>
        </p:grpSpPr>
        <p:grpSp>
          <p:nvGrpSpPr>
            <p:cNvPr id="5" name="Group 4"/>
            <p:cNvGrpSpPr/>
            <p:nvPr/>
          </p:nvGrpSpPr>
          <p:grpSpPr>
            <a:xfrm>
              <a:off x="152673" y="1833680"/>
              <a:ext cx="7912966" cy="1589425"/>
              <a:chOff x="152673" y="1833680"/>
              <a:chExt cx="7912966" cy="1589425"/>
            </a:xfrm>
          </p:grpSpPr>
          <p:sp>
            <p:nvSpPr>
              <p:cNvPr id="52" name="Pentagon 51"/>
              <p:cNvSpPr/>
              <p:nvPr/>
            </p:nvSpPr>
            <p:spPr>
              <a:xfrm rot="10800000">
                <a:off x="1187935" y="1933717"/>
                <a:ext cx="6863367" cy="1195424"/>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152673" y="1833680"/>
                <a:ext cx="1652086" cy="1422400"/>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sp>
            <p:nvSpPr>
              <p:cNvPr id="55" name="TextBox 54"/>
              <p:cNvSpPr txBox="1"/>
              <p:nvPr/>
            </p:nvSpPr>
            <p:spPr>
              <a:xfrm>
                <a:off x="2015737" y="1883240"/>
                <a:ext cx="6049902" cy="1539865"/>
              </a:xfrm>
              <a:prstGeom prst="rect">
                <a:avLst/>
              </a:prstGeom>
              <a:noFill/>
            </p:spPr>
            <p:txBody>
              <a:bodyPr wrap="square" rtlCol="0">
                <a:spAutoFit/>
              </a:bodyPr>
              <a:lstStyle/>
              <a:p>
                <a:r>
                  <a:rPr lang="en-US" sz="2400" dirty="0" smtClean="0"/>
                  <a:t>From air into a more dense medium (plastic or glass), light bends towards the normal line.</a:t>
                </a:r>
              </a:p>
              <a:p>
                <a:r>
                  <a:rPr lang="en-US" sz="2400" dirty="0" smtClean="0"/>
                  <a:t>From a more dense medium to a less dense medium, light bends away from the normal.</a:t>
                </a:r>
              </a:p>
              <a:p>
                <a:pPr algn="just"/>
                <a:endParaRPr lang="en-PH" sz="2400" dirty="0">
                  <a:latin typeface="+mn-lt"/>
                </a:endParaRPr>
              </a:p>
            </p:txBody>
          </p:sp>
        </p:grpSp>
        <p:pic>
          <p:nvPicPr>
            <p:cNvPr id="79" name="Picture 7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409776" y="1802079"/>
              <a:ext cx="1205585" cy="1431597"/>
            </a:xfrm>
            <a:prstGeom prst="rect">
              <a:avLst/>
            </a:prstGeom>
          </p:spPr>
        </p:pic>
      </p:grpSp>
      <p:sp>
        <p:nvSpPr>
          <p:cNvPr id="24" name="TextBox 23"/>
          <p:cNvSpPr txBox="1"/>
          <p:nvPr/>
        </p:nvSpPr>
        <p:spPr>
          <a:xfrm>
            <a:off x="124023" y="78400"/>
            <a:ext cx="9019977" cy="769441"/>
          </a:xfrm>
          <a:prstGeom prst="rect">
            <a:avLst/>
          </a:prstGeom>
          <a:solidFill>
            <a:schemeClr val="tx1">
              <a:alpha val="50000"/>
            </a:schemeClr>
          </a:solidFill>
          <a:ln>
            <a:solidFill>
              <a:schemeClr val="dk1">
                <a:shade val="95000"/>
                <a:satMod val="105000"/>
                <a:alpha val="50000"/>
              </a:schemeClr>
            </a:solidFill>
          </a:ln>
        </p:spPr>
        <p:style>
          <a:lnRef idx="1">
            <a:schemeClr val="dk1"/>
          </a:lnRef>
          <a:fillRef idx="3">
            <a:schemeClr val="dk1"/>
          </a:fillRef>
          <a:effectRef idx="2">
            <a:schemeClr val="dk1"/>
          </a:effectRef>
          <a:fontRef idx="minor">
            <a:schemeClr val="lt1"/>
          </a:fontRef>
        </p:style>
        <p:txBody>
          <a:bodyPr wrap="square" rtlCol="0">
            <a:spAutoFit/>
          </a:bodyPr>
          <a:lstStyle/>
          <a:p>
            <a:r>
              <a:rPr lang="en-PH" sz="4400" dirty="0" smtClean="0">
                <a:solidFill>
                  <a:schemeClr val="accent5">
                    <a:lumMod val="20000"/>
                    <a:lumOff val="80000"/>
                  </a:schemeClr>
                </a:solidFill>
                <a:latin typeface="Berlin Sans FB Demi" pitchFamily="34" charset="0"/>
              </a:rPr>
              <a:t>HOW A LENS REFRACTS LIGHT</a:t>
            </a:r>
            <a:endParaRPr lang="en-PH" sz="4000" dirty="0">
              <a:solidFill>
                <a:schemeClr val="accent5">
                  <a:lumMod val="20000"/>
                  <a:lumOff val="80000"/>
                </a:schemeClr>
              </a:solidFill>
              <a:latin typeface="Berlin Sans FB Demi" pitchFamily="34" charset="0"/>
            </a:endParaRPr>
          </a:p>
        </p:txBody>
      </p:sp>
      <p:pic>
        <p:nvPicPr>
          <p:cNvPr id="2" name="Picture 1" descr="Screen shot 2015-04-11 at 1.14.30 A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7538" y="2838064"/>
            <a:ext cx="4612730" cy="3608216"/>
          </a:xfrm>
          <a:prstGeom prst="rect">
            <a:avLst/>
          </a:prstGeom>
        </p:spPr>
      </p:pic>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45727" y="2820352"/>
            <a:ext cx="4106221" cy="3620615"/>
          </a:xfrm>
          <a:prstGeom prst="rect">
            <a:avLst/>
          </a:prstGeom>
        </p:spPr>
      </p:pic>
      <p:sp>
        <p:nvSpPr>
          <p:cNvPr id="12" name="Oval 11"/>
          <p:cNvSpPr/>
          <p:nvPr/>
        </p:nvSpPr>
        <p:spPr>
          <a:xfrm>
            <a:off x="1458023" y="3339820"/>
            <a:ext cx="768206" cy="736955"/>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504050" y="3492220"/>
            <a:ext cx="768206" cy="736955"/>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219657" y="3429500"/>
            <a:ext cx="768206" cy="736955"/>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128962" y="3257022"/>
            <a:ext cx="768206" cy="736955"/>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56776" y="6300510"/>
            <a:ext cx="2022419" cy="307777"/>
          </a:xfrm>
          <a:prstGeom prst="rect">
            <a:avLst/>
          </a:prstGeom>
          <a:noFill/>
        </p:spPr>
        <p:txBody>
          <a:bodyPr wrap="square" rtlCol="0">
            <a:spAutoFit/>
          </a:bodyPr>
          <a:lstStyle/>
          <a:p>
            <a:r>
              <a:rPr lang="en-US" sz="1400" dirty="0" err="1" smtClean="0">
                <a:latin typeface="Arial Narrow" panose="020B0606020202030204" pitchFamily="34" charset="0"/>
              </a:rPr>
              <a:t>www.physicsclassroom.com</a:t>
            </a:r>
            <a:endParaRPr lang="en-US" sz="1400" dirty="0">
              <a:latin typeface="Arial Narrow" panose="020B0606020202030204" pitchFamily="34" charset="0"/>
            </a:endParaRPr>
          </a:p>
        </p:txBody>
      </p:sp>
    </p:spTree>
    <p:extLst>
      <p:ext uri="{BB962C8B-B14F-4D97-AF65-F5344CB8AC3E}">
        <p14:creationId xmlns:p14="http://schemas.microsoft.com/office/powerpoint/2010/main" val="21453506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627" y="508707"/>
            <a:ext cx="4649373" cy="769441"/>
          </a:xfrm>
          <a:prstGeom prst="rect">
            <a:avLst/>
          </a:prstGeom>
          <a:gradFill flip="none" rotWithShape="1">
            <a:gsLst>
              <a:gs pos="8000">
                <a:srgbClr val="FFCC00">
                  <a:alpha val="51765"/>
                </a:srgbClr>
              </a:gs>
              <a:gs pos="100000">
                <a:srgbClr val="CC9900"/>
              </a:gs>
            </a:gsLst>
            <a:path path="circle">
              <a:fillToRect l="50000" t="50000" r="50000" b="50000"/>
            </a:path>
            <a:tileRect/>
          </a:gradFill>
          <a:effectLst>
            <a:outerShdw blurRad="50800" dist="190500" dir="2700000" algn="tl" rotWithShape="0">
              <a:prstClr val="black">
                <a:alpha val="40000"/>
              </a:prstClr>
            </a:outerShdw>
          </a:effectLst>
        </p:spPr>
        <p:txBody>
          <a:bodyPr wrap="square" rtlCol="0">
            <a:spAutoFit/>
          </a:bodyPr>
          <a:lstStyle/>
          <a:p>
            <a:pPr algn="ctr"/>
            <a:r>
              <a:rPr lang="en-PH" sz="4400" b="1" dirty="0">
                <a:ln w="18415" cmpd="sng">
                  <a:noFill/>
                  <a:prstDash val="solid"/>
                </a:ln>
                <a:latin typeface="Century Gothic" pitchFamily="34" charset="0"/>
              </a:rPr>
              <a:t>Activity  7 </a:t>
            </a:r>
            <a:r>
              <a:rPr lang="en-PH" sz="2800" b="1" dirty="0">
                <a:ln w="18415" cmpd="sng">
                  <a:noFill/>
                  <a:prstDash val="solid"/>
                </a:ln>
                <a:latin typeface="Century Gothic" pitchFamily="34" charset="0"/>
              </a:rPr>
              <a:t>(Part II)</a:t>
            </a:r>
          </a:p>
        </p:txBody>
      </p:sp>
      <p:sp>
        <p:nvSpPr>
          <p:cNvPr id="15" name="Rectangle 14"/>
          <p:cNvSpPr/>
          <p:nvPr/>
        </p:nvSpPr>
        <p:spPr>
          <a:xfrm>
            <a:off x="7543800" y="5943600"/>
            <a:ext cx="990600" cy="914400"/>
          </a:xfrm>
          <a:prstGeom prst="rect">
            <a:avLst/>
          </a:prstGeom>
          <a:pattFill prst="pct90">
            <a:fgClr>
              <a:srgbClr val="003300"/>
            </a:fgClr>
            <a:bgClr>
              <a:srgbClr val="008000"/>
            </a:bgClr>
          </a:pattFill>
          <a:ln>
            <a:noFill/>
          </a:ln>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167586" y="3328453"/>
            <a:ext cx="8167424" cy="3810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625264" y="2514600"/>
            <a:ext cx="1566236" cy="584775"/>
          </a:xfrm>
          <a:prstGeom prst="rect">
            <a:avLst/>
          </a:prstGeom>
          <a:noFill/>
        </p:spPr>
        <p:txBody>
          <a:bodyPr wrap="square" rtlCol="0">
            <a:spAutoFit/>
          </a:bodyPr>
          <a:lstStyle/>
          <a:p>
            <a:pPr algn="ctr"/>
            <a:r>
              <a:rPr lang="en-US" sz="3200" dirty="0" smtClean="0">
                <a:latin typeface="Century Gothic" panose="020B0502020202020204" pitchFamily="34" charset="0"/>
              </a:rPr>
              <a:t>object</a:t>
            </a:r>
            <a:endParaRPr lang="en-US" sz="3200" dirty="0">
              <a:latin typeface="Century Gothic" panose="020B0502020202020204" pitchFamily="34" charset="0"/>
            </a:endParaRPr>
          </a:p>
        </p:txBody>
      </p:sp>
      <p:sp>
        <p:nvSpPr>
          <p:cNvPr id="20" name="TextBox 19"/>
          <p:cNvSpPr txBox="1"/>
          <p:nvPr/>
        </p:nvSpPr>
        <p:spPr>
          <a:xfrm>
            <a:off x="0" y="2581154"/>
            <a:ext cx="1508814" cy="584775"/>
          </a:xfrm>
          <a:prstGeom prst="rect">
            <a:avLst/>
          </a:prstGeom>
          <a:noFill/>
        </p:spPr>
        <p:txBody>
          <a:bodyPr wrap="square" rtlCol="0">
            <a:spAutoFit/>
          </a:bodyPr>
          <a:lstStyle/>
          <a:p>
            <a:pPr algn="ctr"/>
            <a:r>
              <a:rPr lang="en-US" sz="3200" dirty="0" smtClean="0">
                <a:latin typeface="Century Gothic" panose="020B0502020202020204" pitchFamily="34" charset="0"/>
              </a:rPr>
              <a:t>screen</a:t>
            </a:r>
            <a:endParaRPr lang="en-US" sz="3200" dirty="0">
              <a:latin typeface="Century Gothic" panose="020B0502020202020204" pitchFamily="34" charset="0"/>
            </a:endParaRPr>
          </a:p>
        </p:txBody>
      </p:sp>
      <p:sp>
        <p:nvSpPr>
          <p:cNvPr id="22" name="Rectangle 21"/>
          <p:cNvSpPr/>
          <p:nvPr/>
        </p:nvSpPr>
        <p:spPr>
          <a:xfrm>
            <a:off x="1458224" y="2346878"/>
            <a:ext cx="914400" cy="796637"/>
          </a:xfrm>
          <a:prstGeom prst="rect">
            <a:avLst/>
          </a:prstGeom>
          <a:solidFill>
            <a:schemeClr val="tx1"/>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8121650" y="2247273"/>
            <a:ext cx="381000" cy="731438"/>
            <a:chOff x="8674100" y="2540552"/>
            <a:chExt cx="381000" cy="731438"/>
          </a:xfrm>
        </p:grpSpPr>
        <p:sp>
          <p:nvSpPr>
            <p:cNvPr id="23" name="Can 22"/>
            <p:cNvSpPr/>
            <p:nvPr/>
          </p:nvSpPr>
          <p:spPr>
            <a:xfrm>
              <a:off x="8674100" y="2763474"/>
              <a:ext cx="381000" cy="508516"/>
            </a:xfrm>
            <a:prstGeom prst="can">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8867285" y="2731686"/>
              <a:ext cx="0" cy="14274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8828767" y="2540552"/>
              <a:ext cx="77036" cy="228128"/>
            </a:xfrm>
            <a:custGeom>
              <a:avLst/>
              <a:gdLst>
                <a:gd name="connsiteX0" fmla="*/ 62688 w 140702"/>
                <a:gd name="connsiteY0" fmla="*/ 181938 h 181946"/>
                <a:gd name="connsiteX1" fmla="*/ 3156 w 140702"/>
                <a:gd name="connsiteY1" fmla="*/ 153363 h 181946"/>
                <a:gd name="connsiteX2" fmla="*/ 12681 w 140702"/>
                <a:gd name="connsiteY2" fmla="*/ 93832 h 181946"/>
                <a:gd name="connsiteX3" fmla="*/ 50781 w 140702"/>
                <a:gd name="connsiteY3" fmla="*/ 67638 h 181946"/>
                <a:gd name="connsiteX4" fmla="*/ 72213 w 140702"/>
                <a:gd name="connsiteY4" fmla="*/ 963 h 181946"/>
                <a:gd name="connsiteX5" fmla="*/ 105550 w 140702"/>
                <a:gd name="connsiteY5" fmla="*/ 31920 h 181946"/>
                <a:gd name="connsiteX6" fmla="*/ 124600 w 140702"/>
                <a:gd name="connsiteY6" fmla="*/ 84307 h 181946"/>
                <a:gd name="connsiteX7" fmla="*/ 138888 w 140702"/>
                <a:gd name="connsiteY7" fmla="*/ 150982 h 181946"/>
                <a:gd name="connsiteX8" fmla="*/ 62688 w 140702"/>
                <a:gd name="connsiteY8" fmla="*/ 181938 h 18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02" h="181946">
                  <a:moveTo>
                    <a:pt x="62688" y="181938"/>
                  </a:moveTo>
                  <a:cubicBezTo>
                    <a:pt x="40066" y="182335"/>
                    <a:pt x="11490" y="168047"/>
                    <a:pt x="3156" y="153363"/>
                  </a:cubicBezTo>
                  <a:cubicBezTo>
                    <a:pt x="-5178" y="138679"/>
                    <a:pt x="4744" y="108119"/>
                    <a:pt x="12681" y="93832"/>
                  </a:cubicBezTo>
                  <a:cubicBezTo>
                    <a:pt x="20618" y="79545"/>
                    <a:pt x="40859" y="83116"/>
                    <a:pt x="50781" y="67638"/>
                  </a:cubicBezTo>
                  <a:cubicBezTo>
                    <a:pt x="60703" y="52160"/>
                    <a:pt x="63085" y="6916"/>
                    <a:pt x="72213" y="963"/>
                  </a:cubicBezTo>
                  <a:cubicBezTo>
                    <a:pt x="81341" y="-4990"/>
                    <a:pt x="96819" y="18029"/>
                    <a:pt x="105550" y="31920"/>
                  </a:cubicBezTo>
                  <a:cubicBezTo>
                    <a:pt x="114281" y="45811"/>
                    <a:pt x="119044" y="64463"/>
                    <a:pt x="124600" y="84307"/>
                  </a:cubicBezTo>
                  <a:cubicBezTo>
                    <a:pt x="130156" y="104151"/>
                    <a:pt x="146032" y="134313"/>
                    <a:pt x="138888" y="150982"/>
                  </a:cubicBezTo>
                  <a:cubicBezTo>
                    <a:pt x="131744" y="167651"/>
                    <a:pt x="85310" y="181541"/>
                    <a:pt x="62688" y="181938"/>
                  </a:cubicBez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Freeform 27"/>
            <p:cNvSpPr/>
            <p:nvPr/>
          </p:nvSpPr>
          <p:spPr>
            <a:xfrm>
              <a:off x="8823397" y="2610166"/>
              <a:ext cx="82406" cy="154140"/>
            </a:xfrm>
            <a:custGeom>
              <a:avLst/>
              <a:gdLst>
                <a:gd name="connsiteX0" fmla="*/ 62688 w 140702"/>
                <a:gd name="connsiteY0" fmla="*/ 181938 h 181946"/>
                <a:gd name="connsiteX1" fmla="*/ 3156 w 140702"/>
                <a:gd name="connsiteY1" fmla="*/ 153363 h 181946"/>
                <a:gd name="connsiteX2" fmla="*/ 12681 w 140702"/>
                <a:gd name="connsiteY2" fmla="*/ 93832 h 181946"/>
                <a:gd name="connsiteX3" fmla="*/ 50781 w 140702"/>
                <a:gd name="connsiteY3" fmla="*/ 67638 h 181946"/>
                <a:gd name="connsiteX4" fmla="*/ 72213 w 140702"/>
                <a:gd name="connsiteY4" fmla="*/ 963 h 181946"/>
                <a:gd name="connsiteX5" fmla="*/ 105550 w 140702"/>
                <a:gd name="connsiteY5" fmla="*/ 31920 h 181946"/>
                <a:gd name="connsiteX6" fmla="*/ 124600 w 140702"/>
                <a:gd name="connsiteY6" fmla="*/ 84307 h 181946"/>
                <a:gd name="connsiteX7" fmla="*/ 138888 w 140702"/>
                <a:gd name="connsiteY7" fmla="*/ 150982 h 181946"/>
                <a:gd name="connsiteX8" fmla="*/ 62688 w 140702"/>
                <a:gd name="connsiteY8" fmla="*/ 181938 h 18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02" h="181946">
                  <a:moveTo>
                    <a:pt x="62688" y="181938"/>
                  </a:moveTo>
                  <a:cubicBezTo>
                    <a:pt x="40066" y="182335"/>
                    <a:pt x="11490" y="168047"/>
                    <a:pt x="3156" y="153363"/>
                  </a:cubicBezTo>
                  <a:cubicBezTo>
                    <a:pt x="-5178" y="138679"/>
                    <a:pt x="4744" y="108119"/>
                    <a:pt x="12681" y="93832"/>
                  </a:cubicBezTo>
                  <a:cubicBezTo>
                    <a:pt x="20618" y="79545"/>
                    <a:pt x="40859" y="83116"/>
                    <a:pt x="50781" y="67638"/>
                  </a:cubicBezTo>
                  <a:cubicBezTo>
                    <a:pt x="60703" y="52160"/>
                    <a:pt x="63085" y="6916"/>
                    <a:pt x="72213" y="963"/>
                  </a:cubicBezTo>
                  <a:cubicBezTo>
                    <a:pt x="81341" y="-4990"/>
                    <a:pt x="96819" y="18029"/>
                    <a:pt x="105550" y="31920"/>
                  </a:cubicBezTo>
                  <a:cubicBezTo>
                    <a:pt x="114281" y="45811"/>
                    <a:pt x="119044" y="64463"/>
                    <a:pt x="124600" y="84307"/>
                  </a:cubicBezTo>
                  <a:cubicBezTo>
                    <a:pt x="130156" y="104151"/>
                    <a:pt x="146032" y="134313"/>
                    <a:pt x="138888" y="150982"/>
                  </a:cubicBezTo>
                  <a:cubicBezTo>
                    <a:pt x="131744" y="167651"/>
                    <a:pt x="85310" y="181541"/>
                    <a:pt x="62688" y="181938"/>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Freeform 29"/>
            <p:cNvSpPr/>
            <p:nvPr/>
          </p:nvSpPr>
          <p:spPr>
            <a:xfrm>
              <a:off x="8841740" y="2577546"/>
              <a:ext cx="45720" cy="154140"/>
            </a:xfrm>
            <a:custGeom>
              <a:avLst/>
              <a:gdLst>
                <a:gd name="connsiteX0" fmla="*/ 62688 w 140702"/>
                <a:gd name="connsiteY0" fmla="*/ 181938 h 181946"/>
                <a:gd name="connsiteX1" fmla="*/ 3156 w 140702"/>
                <a:gd name="connsiteY1" fmla="*/ 153363 h 181946"/>
                <a:gd name="connsiteX2" fmla="*/ 12681 w 140702"/>
                <a:gd name="connsiteY2" fmla="*/ 93832 h 181946"/>
                <a:gd name="connsiteX3" fmla="*/ 50781 w 140702"/>
                <a:gd name="connsiteY3" fmla="*/ 67638 h 181946"/>
                <a:gd name="connsiteX4" fmla="*/ 72213 w 140702"/>
                <a:gd name="connsiteY4" fmla="*/ 963 h 181946"/>
                <a:gd name="connsiteX5" fmla="*/ 105550 w 140702"/>
                <a:gd name="connsiteY5" fmla="*/ 31920 h 181946"/>
                <a:gd name="connsiteX6" fmla="*/ 124600 w 140702"/>
                <a:gd name="connsiteY6" fmla="*/ 84307 h 181946"/>
                <a:gd name="connsiteX7" fmla="*/ 138888 w 140702"/>
                <a:gd name="connsiteY7" fmla="*/ 150982 h 181946"/>
                <a:gd name="connsiteX8" fmla="*/ 62688 w 140702"/>
                <a:gd name="connsiteY8" fmla="*/ 181938 h 18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02" h="181946">
                  <a:moveTo>
                    <a:pt x="62688" y="181938"/>
                  </a:moveTo>
                  <a:cubicBezTo>
                    <a:pt x="40066" y="182335"/>
                    <a:pt x="11490" y="168047"/>
                    <a:pt x="3156" y="153363"/>
                  </a:cubicBezTo>
                  <a:cubicBezTo>
                    <a:pt x="-5178" y="138679"/>
                    <a:pt x="4744" y="108119"/>
                    <a:pt x="12681" y="93832"/>
                  </a:cubicBezTo>
                  <a:cubicBezTo>
                    <a:pt x="20618" y="79545"/>
                    <a:pt x="40859" y="83116"/>
                    <a:pt x="50781" y="67638"/>
                  </a:cubicBezTo>
                  <a:cubicBezTo>
                    <a:pt x="60703" y="52160"/>
                    <a:pt x="63085" y="6916"/>
                    <a:pt x="72213" y="963"/>
                  </a:cubicBezTo>
                  <a:cubicBezTo>
                    <a:pt x="81341" y="-4990"/>
                    <a:pt x="96819" y="18029"/>
                    <a:pt x="105550" y="31920"/>
                  </a:cubicBezTo>
                  <a:cubicBezTo>
                    <a:pt x="114281" y="45811"/>
                    <a:pt x="119044" y="64463"/>
                    <a:pt x="124600" y="84307"/>
                  </a:cubicBezTo>
                  <a:cubicBezTo>
                    <a:pt x="130156" y="104151"/>
                    <a:pt x="146032" y="134313"/>
                    <a:pt x="138888" y="150982"/>
                  </a:cubicBezTo>
                  <a:cubicBezTo>
                    <a:pt x="131744" y="167651"/>
                    <a:pt x="85310" y="181541"/>
                    <a:pt x="62688" y="181938"/>
                  </a:cubicBez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cxnSp>
        <p:nvCxnSpPr>
          <p:cNvPr id="32" name="Straight Arrow Connector 31"/>
          <p:cNvCxnSpPr/>
          <p:nvPr/>
        </p:nvCxnSpPr>
        <p:spPr>
          <a:xfrm flipV="1">
            <a:off x="1915424" y="3505200"/>
            <a:ext cx="6469895" cy="5715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143500" y="2392940"/>
            <a:ext cx="228600" cy="633872"/>
          </a:xfrm>
          <a:prstGeom prst="ellipse">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153348" y="2534835"/>
            <a:ext cx="974798" cy="584775"/>
          </a:xfrm>
          <a:prstGeom prst="rect">
            <a:avLst/>
          </a:prstGeom>
          <a:noFill/>
        </p:spPr>
        <p:txBody>
          <a:bodyPr wrap="square" rtlCol="0">
            <a:spAutoFit/>
          </a:bodyPr>
          <a:lstStyle/>
          <a:p>
            <a:pPr algn="ctr"/>
            <a:r>
              <a:rPr lang="en-US" sz="3200" dirty="0" smtClean="0">
                <a:latin typeface="Century Gothic" panose="020B0502020202020204" pitchFamily="34" charset="0"/>
              </a:rPr>
              <a:t>lens</a:t>
            </a:r>
            <a:endParaRPr lang="en-US" sz="3200" dirty="0">
              <a:latin typeface="Century Gothic" panose="020B0502020202020204" pitchFamily="34" charset="0"/>
            </a:endParaRPr>
          </a:p>
        </p:txBody>
      </p:sp>
      <p:sp>
        <p:nvSpPr>
          <p:cNvPr id="40" name="TextBox 39"/>
          <p:cNvSpPr txBox="1"/>
          <p:nvPr/>
        </p:nvSpPr>
        <p:spPr>
          <a:xfrm>
            <a:off x="5115890" y="381000"/>
            <a:ext cx="3113710" cy="954107"/>
          </a:xfrm>
          <a:prstGeom prst="rect">
            <a:avLst/>
          </a:prstGeom>
          <a:noFill/>
        </p:spPr>
        <p:txBody>
          <a:bodyPr wrap="square" rtlCol="0">
            <a:spAutoFit/>
          </a:bodyPr>
          <a:lstStyle/>
          <a:p>
            <a:r>
              <a:rPr lang="en-US" sz="2800" dirty="0" smtClean="0">
                <a:latin typeface="Century Gothic" panose="020B0502020202020204" pitchFamily="34" charset="0"/>
              </a:rPr>
              <a:t>Always measure from the middle</a:t>
            </a:r>
            <a:endParaRPr lang="en-US" sz="2800" dirty="0">
              <a:latin typeface="Century Gothic" panose="020B0502020202020204" pitchFamily="34" charset="0"/>
            </a:endParaRPr>
          </a:p>
        </p:txBody>
      </p:sp>
      <p:sp>
        <p:nvSpPr>
          <p:cNvPr id="41" name="TextBox 40"/>
          <p:cNvSpPr txBox="1"/>
          <p:nvPr/>
        </p:nvSpPr>
        <p:spPr>
          <a:xfrm>
            <a:off x="6581326" y="1405235"/>
            <a:ext cx="1540324" cy="584775"/>
          </a:xfrm>
          <a:prstGeom prst="rect">
            <a:avLst/>
          </a:prstGeom>
          <a:noFill/>
        </p:spPr>
        <p:txBody>
          <a:bodyPr wrap="square" rtlCol="0">
            <a:spAutoFit/>
          </a:bodyPr>
          <a:lstStyle/>
          <a:p>
            <a:r>
              <a:rPr lang="en-US" sz="3200" dirty="0" err="1" smtClean="0">
                <a:latin typeface="Century Gothic" panose="020B0502020202020204" pitchFamily="34" charset="0"/>
              </a:rPr>
              <a:t>d</a:t>
            </a:r>
            <a:r>
              <a:rPr lang="en-US" sz="3200" baseline="-25000" dirty="0" err="1" smtClean="0">
                <a:latin typeface="Century Gothic" panose="020B0502020202020204" pitchFamily="34" charset="0"/>
              </a:rPr>
              <a:t>object</a:t>
            </a:r>
            <a:endParaRPr lang="en-US" sz="3200" baseline="-25000" dirty="0">
              <a:latin typeface="Century Gothic" panose="020B0502020202020204" pitchFamily="34" charset="0"/>
            </a:endParaRPr>
          </a:p>
        </p:txBody>
      </p:sp>
      <p:cxnSp>
        <p:nvCxnSpPr>
          <p:cNvPr id="42" name="Straight Arrow Connector 41"/>
          <p:cNvCxnSpPr/>
          <p:nvPr/>
        </p:nvCxnSpPr>
        <p:spPr>
          <a:xfrm>
            <a:off x="5255384" y="2068921"/>
            <a:ext cx="3095237" cy="0"/>
          </a:xfrm>
          <a:prstGeom prst="straightConnector1">
            <a:avLst/>
          </a:prstGeom>
          <a:ln w="2540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254279" y="1983939"/>
            <a:ext cx="0" cy="1075582"/>
          </a:xfrm>
          <a:prstGeom prst="line">
            <a:avLst/>
          </a:prstGeom>
          <a:ln w="25400">
            <a:solidFill>
              <a:srgbClr val="101C2A"/>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05800" y="1983939"/>
            <a:ext cx="0" cy="1075582"/>
          </a:xfrm>
          <a:prstGeom prst="line">
            <a:avLst/>
          </a:prstGeom>
          <a:ln w="25400">
            <a:solidFill>
              <a:srgbClr val="101C2A"/>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905553" y="2022039"/>
            <a:ext cx="0" cy="1075582"/>
          </a:xfrm>
          <a:prstGeom prst="line">
            <a:avLst/>
          </a:prstGeom>
          <a:ln w="25400">
            <a:solidFill>
              <a:srgbClr val="101C2A"/>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05553" y="2068921"/>
            <a:ext cx="3348726"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085653" y="1371600"/>
            <a:ext cx="1333947" cy="584775"/>
          </a:xfrm>
          <a:prstGeom prst="rect">
            <a:avLst/>
          </a:prstGeom>
          <a:noFill/>
        </p:spPr>
        <p:txBody>
          <a:bodyPr wrap="square" rtlCol="0">
            <a:spAutoFit/>
          </a:bodyPr>
          <a:lstStyle/>
          <a:p>
            <a:r>
              <a:rPr lang="en-US" sz="3200" dirty="0" err="1" smtClean="0">
                <a:solidFill>
                  <a:srgbClr val="FF0000"/>
                </a:solidFill>
                <a:latin typeface="Century Gothic" panose="020B0502020202020204" pitchFamily="34" charset="0"/>
              </a:rPr>
              <a:t>d</a:t>
            </a:r>
            <a:r>
              <a:rPr lang="en-US" sz="3200" baseline="-25000" dirty="0" err="1" smtClean="0">
                <a:solidFill>
                  <a:srgbClr val="FF0000"/>
                </a:solidFill>
                <a:latin typeface="Century Gothic" panose="020B0502020202020204" pitchFamily="34" charset="0"/>
              </a:rPr>
              <a:t>image</a:t>
            </a:r>
            <a:endParaRPr lang="en-US" sz="3200" baseline="-25000" dirty="0">
              <a:solidFill>
                <a:srgbClr val="FF0000"/>
              </a:solidFill>
              <a:latin typeface="Century Gothic" panose="020B0502020202020204" pitchFamily="34" charset="0"/>
            </a:endParaRPr>
          </a:p>
        </p:txBody>
      </p:sp>
      <p:sp>
        <p:nvSpPr>
          <p:cNvPr id="26" name="TextBox 25"/>
          <p:cNvSpPr txBox="1"/>
          <p:nvPr/>
        </p:nvSpPr>
        <p:spPr>
          <a:xfrm>
            <a:off x="644068" y="4171950"/>
            <a:ext cx="8313063"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Century Gothic" panose="020B0502020202020204" pitchFamily="34" charset="0"/>
              </a:rPr>
              <a:t>Determine how changing the object distance affects the image formed by a convex mirror. </a:t>
            </a:r>
            <a:endParaRPr lang="en-US" sz="2800" dirty="0">
              <a:latin typeface="Century Gothic" panose="020B0502020202020204" pitchFamily="34" charset="0"/>
            </a:endParaRPr>
          </a:p>
        </p:txBody>
      </p:sp>
    </p:spTree>
    <p:extLst>
      <p:ext uri="{BB962C8B-B14F-4D97-AF65-F5344CB8AC3E}">
        <p14:creationId xmlns:p14="http://schemas.microsoft.com/office/powerpoint/2010/main" val="5200217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2" presetClass="entr" presetSubtype="1" fill="hold" grpId="0" nodeType="withEffect" p14:presetBounceEnd="50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50000">
                                          <p:cBhvr additive="base">
                                            <p:cTn id="10" dur="10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1"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000" fill="hold"/>
                                            <p:tgtEl>
                                              <p:spTgt spid="15"/>
                                            </p:tgtEl>
                                            <p:attrNameLst>
                                              <p:attrName>ppt_x</p:attrName>
                                            </p:attrNameLst>
                                          </p:cBhvr>
                                          <p:tavLst>
                                            <p:tav tm="0">
                                              <p:val>
                                                <p:strVal val="#ppt_x"/>
                                              </p:val>
                                            </p:tav>
                                            <p:tav tm="100000">
                                              <p:val>
                                                <p:strVal val="#ppt_x"/>
                                              </p:val>
                                            </p:tav>
                                          </p:tavLst>
                                        </p:anim>
                                        <p:anim calcmode="lin" valueType="num">
                                          <p:cBhvr additive="base">
                                            <p:cTn id="11"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8626" y="472632"/>
            <a:ext cx="4885426" cy="769441"/>
          </a:xfrm>
          <a:prstGeom prst="rect">
            <a:avLst/>
          </a:prstGeom>
          <a:gradFill flip="none" rotWithShape="1">
            <a:gsLst>
              <a:gs pos="8000">
                <a:srgbClr val="FFCC00">
                  <a:alpha val="51765"/>
                </a:srgbClr>
              </a:gs>
              <a:gs pos="100000">
                <a:srgbClr val="CC9900"/>
              </a:gs>
            </a:gsLst>
            <a:path path="circle">
              <a:fillToRect l="50000" t="50000" r="50000" b="50000"/>
            </a:path>
            <a:tileRect/>
          </a:gradFill>
          <a:effectLst>
            <a:outerShdw blurRad="50800" dist="190500" dir="2700000" algn="tl" rotWithShape="0">
              <a:prstClr val="black">
                <a:alpha val="40000"/>
              </a:prstClr>
            </a:outerShdw>
          </a:effectLst>
        </p:spPr>
        <p:txBody>
          <a:bodyPr wrap="square" rtlCol="0">
            <a:spAutoFit/>
          </a:bodyPr>
          <a:lstStyle/>
          <a:p>
            <a:pPr algn="ctr"/>
            <a:r>
              <a:rPr lang="en-PH" sz="4400" b="1" dirty="0" smtClean="0">
                <a:ln w="18415" cmpd="sng">
                  <a:noFill/>
                  <a:prstDash val="solid"/>
                </a:ln>
                <a:latin typeface="Century Gothic" pitchFamily="34" charset="0"/>
              </a:rPr>
              <a:t>Activity  7 </a:t>
            </a:r>
            <a:r>
              <a:rPr lang="en-PH" sz="2800" b="1" dirty="0" smtClean="0">
                <a:ln w="18415" cmpd="sng">
                  <a:noFill/>
                  <a:prstDash val="solid"/>
                </a:ln>
                <a:latin typeface="Century Gothic" pitchFamily="34" charset="0"/>
              </a:rPr>
              <a:t>(Part II)</a:t>
            </a:r>
          </a:p>
        </p:txBody>
      </p:sp>
      <p:sp>
        <p:nvSpPr>
          <p:cNvPr id="5" name="Rectangle 4"/>
          <p:cNvSpPr/>
          <p:nvPr/>
        </p:nvSpPr>
        <p:spPr>
          <a:xfrm>
            <a:off x="7543800" y="5943600"/>
            <a:ext cx="990600" cy="914400"/>
          </a:xfrm>
          <a:prstGeom prst="rect">
            <a:avLst/>
          </a:prstGeom>
          <a:pattFill prst="pct90">
            <a:fgClr>
              <a:srgbClr val="003300"/>
            </a:fgClr>
            <a:bgClr>
              <a:srgbClr val="008000"/>
            </a:bgClr>
          </a:pattFill>
          <a:ln>
            <a:noFill/>
          </a:ln>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626" y="1636693"/>
            <a:ext cx="8924026"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Century Gothic" panose="020B0502020202020204" pitchFamily="34" charset="0"/>
              </a:rPr>
              <a:t>Determine how changing the object distance affects the image formed by a convex mirror </a:t>
            </a:r>
            <a:endParaRPr lang="en-US" sz="2800" dirty="0">
              <a:latin typeface="Century Gothic" panose="020B0502020202020204" pitchFamily="34" charset="0"/>
            </a:endParaRPr>
          </a:p>
        </p:txBody>
      </p:sp>
      <p:sp>
        <p:nvSpPr>
          <p:cNvPr id="6" name="TextBox 5"/>
          <p:cNvSpPr txBox="1"/>
          <p:nvPr/>
        </p:nvSpPr>
        <p:spPr>
          <a:xfrm>
            <a:off x="6286500" y="457200"/>
            <a:ext cx="2857500" cy="954107"/>
          </a:xfrm>
          <a:prstGeom prst="rect">
            <a:avLst/>
          </a:prstGeom>
          <a:noFill/>
        </p:spPr>
        <p:txBody>
          <a:bodyPr wrap="square" rtlCol="0">
            <a:spAutoFit/>
          </a:bodyPr>
          <a:lstStyle/>
          <a:p>
            <a:r>
              <a:rPr lang="en-US" sz="2800" dirty="0" smtClean="0">
                <a:latin typeface="Century Gothic" panose="020B0502020202020204" pitchFamily="34" charset="0"/>
              </a:rPr>
              <a:t>Time Allotment:  </a:t>
            </a:r>
            <a:r>
              <a:rPr lang="en-US" sz="2800" b="1" dirty="0" smtClean="0">
                <a:solidFill>
                  <a:srgbClr val="FF0000"/>
                </a:solidFill>
                <a:latin typeface="Century Gothic" panose="020B0502020202020204" pitchFamily="34" charset="0"/>
              </a:rPr>
              <a:t>15</a:t>
            </a:r>
            <a:r>
              <a:rPr lang="en-US" sz="2800" dirty="0" smtClean="0">
                <a:latin typeface="Century Gothic" panose="020B0502020202020204" pitchFamily="34" charset="0"/>
              </a:rPr>
              <a:t> </a:t>
            </a:r>
            <a:r>
              <a:rPr lang="en-US" sz="2800" b="1" dirty="0" smtClean="0">
                <a:solidFill>
                  <a:srgbClr val="FF0000"/>
                </a:solidFill>
                <a:latin typeface="Century Gothic" panose="020B0502020202020204" pitchFamily="34" charset="0"/>
              </a:rPr>
              <a:t>minutes</a:t>
            </a:r>
            <a:endParaRPr lang="en-US" sz="2800" b="1" dirty="0">
              <a:solidFill>
                <a:srgbClr val="FF0000"/>
              </a:solidFill>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65662812"/>
              </p:ext>
            </p:extLst>
          </p:nvPr>
        </p:nvGraphicFramePr>
        <p:xfrm>
          <a:off x="152400" y="2926080"/>
          <a:ext cx="8763000" cy="2194560"/>
        </p:xfrm>
        <a:graphic>
          <a:graphicData uri="http://schemas.openxmlformats.org/drawingml/2006/table">
            <a:tbl>
              <a:tblPr firstRow="1" bandRow="1">
                <a:tableStyleId>{5C22544A-7EE6-4342-B048-85BDC9FD1C3A}</a:tableStyleId>
              </a:tblPr>
              <a:tblGrid>
                <a:gridCol w="2667000"/>
                <a:gridCol w="3048000"/>
                <a:gridCol w="3048000"/>
              </a:tblGrid>
              <a:tr h="370840">
                <a:tc>
                  <a:txBody>
                    <a:bodyPr/>
                    <a:lstStyle/>
                    <a:p>
                      <a:pPr algn="ctr"/>
                      <a:r>
                        <a:rPr lang="en-US" sz="2400" dirty="0" smtClean="0">
                          <a:solidFill>
                            <a:schemeClr val="tx1"/>
                          </a:solidFill>
                        </a:rPr>
                        <a:t>Description</a:t>
                      </a:r>
                      <a:endParaRPr lang="en-US" sz="2400" dirty="0">
                        <a:solidFill>
                          <a:schemeClr val="tx1"/>
                        </a:solidFill>
                        <a:latin typeface="Century Gothic" panose="020B0502020202020204" pitchFamily="34" charset="0"/>
                      </a:endParaRPr>
                    </a:p>
                  </a:txBody>
                  <a:tcPr anchor="ctr">
                    <a:solidFill>
                      <a:schemeClr val="accent1">
                        <a:lumMod val="60000"/>
                        <a:lumOff val="40000"/>
                      </a:schemeClr>
                    </a:solidFill>
                  </a:tcPr>
                </a:tc>
                <a:tc>
                  <a:txBody>
                    <a:bodyPr/>
                    <a:lstStyle/>
                    <a:p>
                      <a:pPr algn="ctr"/>
                      <a:r>
                        <a:rPr lang="en-US" sz="2400" dirty="0" smtClean="0">
                          <a:solidFill>
                            <a:schemeClr val="tx1"/>
                          </a:solidFill>
                        </a:rPr>
                        <a:t>Distance</a:t>
                      </a:r>
                      <a:r>
                        <a:rPr lang="en-US" sz="2400" baseline="0" dirty="0" smtClean="0">
                          <a:solidFill>
                            <a:schemeClr val="tx1"/>
                          </a:solidFill>
                        </a:rPr>
                        <a:t> from the lens to the object (cm)</a:t>
                      </a:r>
                      <a:endParaRPr lang="en-US" sz="2400" dirty="0">
                        <a:solidFill>
                          <a:schemeClr val="tx1"/>
                        </a:solidFill>
                        <a:latin typeface="Century Gothic" panose="020B0502020202020204" pitchFamily="34" charset="0"/>
                      </a:endParaRPr>
                    </a:p>
                  </a:txBody>
                  <a:tcPr anchor="ctr">
                    <a:solidFill>
                      <a:schemeClr val="accent1">
                        <a:lumMod val="60000"/>
                        <a:lumOff val="40000"/>
                      </a:schemeClr>
                    </a:solidFill>
                  </a:tcPr>
                </a:tc>
                <a:tc>
                  <a:txBody>
                    <a:bodyPr/>
                    <a:lstStyle/>
                    <a:p>
                      <a:pPr algn="ctr"/>
                      <a:r>
                        <a:rPr lang="en-US" sz="2400" dirty="0" smtClean="0">
                          <a:solidFill>
                            <a:schemeClr val="tx1"/>
                          </a:solidFill>
                        </a:rPr>
                        <a:t>Distance from the</a:t>
                      </a:r>
                      <a:r>
                        <a:rPr lang="en-US" sz="2400" baseline="0" dirty="0" smtClean="0">
                          <a:solidFill>
                            <a:schemeClr val="tx1"/>
                          </a:solidFill>
                        </a:rPr>
                        <a:t> lens to the screen (cm)</a:t>
                      </a:r>
                      <a:endParaRPr lang="en-US" sz="2400" dirty="0">
                        <a:solidFill>
                          <a:schemeClr val="tx1"/>
                        </a:solidFill>
                        <a:latin typeface="Century Gothic" panose="020B0502020202020204" pitchFamily="34" charset="0"/>
                      </a:endParaRPr>
                    </a:p>
                  </a:txBody>
                  <a:tcPr anchor="ctr">
                    <a:solidFill>
                      <a:schemeClr val="accent1">
                        <a:lumMod val="60000"/>
                        <a:lumOff val="40000"/>
                      </a:schemeClr>
                    </a:solidFill>
                  </a:tcPr>
                </a:tc>
              </a:tr>
              <a:tr h="370840">
                <a:tc>
                  <a:txBody>
                    <a:bodyPr/>
                    <a:lstStyle/>
                    <a:p>
                      <a:r>
                        <a:rPr lang="en-US" sz="2400" dirty="0" smtClean="0"/>
                        <a:t>Enlarged</a:t>
                      </a:r>
                      <a:r>
                        <a:rPr lang="en-US" sz="2400" baseline="0" dirty="0" smtClean="0"/>
                        <a:t> </a:t>
                      </a:r>
                      <a:r>
                        <a:rPr lang="en-US" sz="2400" dirty="0" smtClean="0"/>
                        <a:t>&amp; Upright</a:t>
                      </a:r>
                      <a:endParaRPr lang="en-US" sz="2400" dirty="0">
                        <a:latin typeface="Century Gothic" panose="020B0502020202020204" pitchFamily="34" charset="0"/>
                      </a:endParaRPr>
                    </a:p>
                  </a:txBody>
                  <a:tcPr/>
                </a:tc>
                <a:tc>
                  <a:txBody>
                    <a:bodyPr/>
                    <a:lstStyle/>
                    <a:p>
                      <a:endParaRPr lang="en-US" sz="2400" dirty="0">
                        <a:latin typeface="Century Gothic" panose="020B0502020202020204" pitchFamily="34" charset="0"/>
                      </a:endParaRPr>
                    </a:p>
                  </a:txBody>
                  <a:tcPr/>
                </a:tc>
                <a:tc>
                  <a:txBody>
                    <a:bodyPr/>
                    <a:lstStyle/>
                    <a:p>
                      <a:endParaRPr lang="en-US" sz="2400" dirty="0">
                        <a:latin typeface="Century Gothic" panose="020B0502020202020204" pitchFamily="34" charset="0"/>
                      </a:endParaRPr>
                    </a:p>
                  </a:txBody>
                  <a:tcPr/>
                </a:tc>
              </a:tr>
              <a:tr h="370840">
                <a:tc>
                  <a:txBody>
                    <a:bodyPr/>
                    <a:lstStyle/>
                    <a:p>
                      <a:r>
                        <a:rPr lang="en-US" sz="2400" dirty="0" smtClean="0"/>
                        <a:t>Enlarged</a:t>
                      </a:r>
                      <a:r>
                        <a:rPr lang="en-US" sz="2400" baseline="0" dirty="0" smtClean="0"/>
                        <a:t> &amp; Inverted</a:t>
                      </a:r>
                      <a:endParaRPr lang="en-US" sz="2400" dirty="0">
                        <a:latin typeface="Century Gothic" panose="020B0502020202020204" pitchFamily="34" charset="0"/>
                      </a:endParaRPr>
                    </a:p>
                  </a:txBody>
                  <a:tcPr/>
                </a:tc>
                <a:tc>
                  <a:txBody>
                    <a:bodyPr/>
                    <a:lstStyle/>
                    <a:p>
                      <a:endParaRPr lang="en-US" sz="2400" dirty="0">
                        <a:latin typeface="Century Gothic" panose="020B0502020202020204" pitchFamily="34" charset="0"/>
                      </a:endParaRPr>
                    </a:p>
                  </a:txBody>
                  <a:tcPr/>
                </a:tc>
                <a:tc>
                  <a:txBody>
                    <a:bodyPr/>
                    <a:lstStyle/>
                    <a:p>
                      <a:endParaRPr lang="en-US" sz="2400" dirty="0">
                        <a:latin typeface="Century Gothic" panose="020B0502020202020204" pitchFamily="34" charset="0"/>
                      </a:endParaRPr>
                    </a:p>
                  </a:txBody>
                  <a:tcPr/>
                </a:tc>
              </a:tr>
              <a:tr h="370840">
                <a:tc>
                  <a:txBody>
                    <a:bodyPr/>
                    <a:lstStyle/>
                    <a:p>
                      <a:r>
                        <a:rPr lang="en-US" sz="2400" dirty="0" smtClean="0"/>
                        <a:t>Reduced</a:t>
                      </a:r>
                      <a:r>
                        <a:rPr lang="en-US" sz="2400" baseline="0" dirty="0" smtClean="0"/>
                        <a:t> &amp; Inverted</a:t>
                      </a:r>
                      <a:endParaRPr lang="en-US" sz="2400" dirty="0">
                        <a:latin typeface="Century Gothic" panose="020B0502020202020204" pitchFamily="34" charset="0"/>
                      </a:endParaRPr>
                    </a:p>
                  </a:txBody>
                  <a:tcPr/>
                </a:tc>
                <a:tc>
                  <a:txBody>
                    <a:bodyPr/>
                    <a:lstStyle/>
                    <a:p>
                      <a:endParaRPr lang="en-US" sz="2400" dirty="0">
                        <a:latin typeface="Century Gothic" panose="020B0502020202020204" pitchFamily="34" charset="0"/>
                      </a:endParaRPr>
                    </a:p>
                  </a:txBody>
                  <a:tcPr/>
                </a:tc>
                <a:tc>
                  <a:txBody>
                    <a:bodyPr/>
                    <a:lstStyle/>
                    <a:p>
                      <a:endParaRPr lang="en-US" sz="2400" dirty="0">
                        <a:latin typeface="Century Gothic" panose="020B0502020202020204" pitchFamily="34" charset="0"/>
                      </a:endParaRPr>
                    </a:p>
                  </a:txBody>
                  <a:tcPr/>
                </a:tc>
              </a:tr>
            </a:tbl>
          </a:graphicData>
        </a:graphic>
      </p:graphicFrame>
      <p:sp>
        <p:nvSpPr>
          <p:cNvPr id="8" name="TextBox 7"/>
          <p:cNvSpPr txBox="1"/>
          <p:nvPr/>
        </p:nvSpPr>
        <p:spPr>
          <a:xfrm>
            <a:off x="9525" y="5877580"/>
            <a:ext cx="5791200" cy="523220"/>
          </a:xfrm>
          <a:prstGeom prst="rect">
            <a:avLst/>
          </a:prstGeom>
          <a:noFill/>
        </p:spPr>
        <p:txBody>
          <a:bodyPr wrap="square" rtlCol="0">
            <a:spAutoFit/>
          </a:bodyPr>
          <a:lstStyle/>
          <a:p>
            <a:r>
              <a:rPr lang="en-US" sz="2800" dirty="0" smtClean="0">
                <a:latin typeface="Century Gothic" panose="020B0502020202020204" pitchFamily="34" charset="0"/>
              </a:rPr>
              <a:t>Guide Questions:  Q19 and Q 20  </a:t>
            </a:r>
            <a:endParaRPr lang="en-US" sz="2800" dirty="0">
              <a:latin typeface="Century Gothic" panose="020B0502020202020204" pitchFamily="34" charset="0"/>
            </a:endParaRPr>
          </a:p>
        </p:txBody>
      </p:sp>
    </p:spTree>
    <p:extLst>
      <p:ext uri="{BB962C8B-B14F-4D97-AF65-F5344CB8AC3E}">
        <p14:creationId xmlns:p14="http://schemas.microsoft.com/office/powerpoint/2010/main" val="3560520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0" y="762000"/>
            <a:ext cx="1219200" cy="1143000"/>
          </a:xfrm>
          <a:prstGeom prst="ellipse">
            <a:avLst/>
          </a:prstGeom>
          <a:gradFill>
            <a:gsLst>
              <a:gs pos="0">
                <a:srgbClr val="FFCC00">
                  <a:alpha val="51765"/>
                </a:srgbClr>
              </a:gs>
              <a:gs pos="100000">
                <a:srgbClr val="CC9900"/>
              </a:gs>
            </a:gsLst>
            <a:path path="circle">
              <a:fillToRect l="50000" t="50000" r="50000" b="50000"/>
            </a:path>
          </a:gra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0" y="1079584"/>
            <a:ext cx="914400" cy="507831"/>
          </a:xfrm>
          <a:prstGeom prst="rect">
            <a:avLst/>
          </a:prstGeom>
          <a:solidFill>
            <a:srgbClr val="CC9900">
              <a:alpha val="0"/>
            </a:srgbClr>
          </a:solidFill>
        </p:spPr>
        <p:txBody>
          <a:bodyPr wrap="square" rtlCol="0">
            <a:spAutoFit/>
          </a:bodyPr>
          <a:lstStyle/>
          <a:p>
            <a:r>
              <a:rPr lang="en-PH" sz="2700" b="1" dirty="0" smtClean="0">
                <a:ln w="18415" cmpd="sng">
                  <a:noFill/>
                  <a:prstDash val="solid"/>
                </a:ln>
                <a:latin typeface="Century Gothic" pitchFamily="34" charset="0"/>
              </a:rPr>
              <a:t>Q19</a:t>
            </a:r>
          </a:p>
        </p:txBody>
      </p:sp>
      <p:sp>
        <p:nvSpPr>
          <p:cNvPr id="9" name="TextBox 8"/>
          <p:cNvSpPr txBox="1"/>
          <p:nvPr/>
        </p:nvSpPr>
        <p:spPr>
          <a:xfrm>
            <a:off x="2171700" y="856446"/>
            <a:ext cx="7048500" cy="1692771"/>
          </a:xfrm>
          <a:prstGeom prst="rect">
            <a:avLst/>
          </a:prstGeom>
          <a:solidFill>
            <a:srgbClr val="CC9900">
              <a:alpha val="0"/>
            </a:srgbClr>
          </a:solidFill>
        </p:spPr>
        <p:txBody>
          <a:bodyPr wrap="square" rtlCol="0">
            <a:spAutoFit/>
          </a:bodyPr>
          <a:lstStyle/>
          <a:p>
            <a:r>
              <a:rPr lang="en-US" sz="2600" dirty="0">
                <a:latin typeface="Century Gothic" panose="020B0502020202020204" pitchFamily="34" charset="0"/>
              </a:rPr>
              <a:t>What kind of lenses are magnifying glass</a:t>
            </a:r>
            <a:r>
              <a:rPr lang="en-US" sz="2600" dirty="0" smtClean="0">
                <a:latin typeface="Century Gothic" panose="020B0502020202020204" pitchFamily="34" charset="0"/>
              </a:rPr>
              <a:t>?</a:t>
            </a:r>
            <a:r>
              <a:rPr lang="en-US" sz="2600" dirty="0">
                <a:latin typeface="Century Gothic" panose="020B0502020202020204" pitchFamily="34" charset="0"/>
              </a:rPr>
              <a:t> </a:t>
            </a:r>
            <a:endParaRPr lang="en-US" sz="2600" dirty="0" smtClean="0">
              <a:latin typeface="Century Gothic" panose="020B0502020202020204" pitchFamily="34" charset="0"/>
            </a:endParaRPr>
          </a:p>
          <a:p>
            <a:r>
              <a:rPr lang="en-US" sz="2600" dirty="0" smtClean="0">
                <a:latin typeface="Century Gothic" panose="020B0502020202020204" pitchFamily="34" charset="0"/>
              </a:rPr>
              <a:t>When </a:t>
            </a:r>
            <a:r>
              <a:rPr lang="en-US" sz="2600" dirty="0">
                <a:latin typeface="Century Gothic" panose="020B0502020202020204" pitchFamily="34" charset="0"/>
              </a:rPr>
              <a:t>a magnifying glass produces a sharp clear image, where is the object located in relation to the lens</a:t>
            </a:r>
            <a:r>
              <a:rPr lang="en-US" sz="2600" dirty="0" smtClean="0">
                <a:latin typeface="Century Gothic" panose="020B0502020202020204" pitchFamily="34" charset="0"/>
              </a:rPr>
              <a:t>?</a:t>
            </a:r>
            <a:endParaRPr lang="en-PH" sz="2600" dirty="0">
              <a:ln w="18415" cmpd="sng">
                <a:noFill/>
                <a:prstDash val="solid"/>
              </a:ln>
              <a:solidFill>
                <a:sysClr val="windowText" lastClr="000000"/>
              </a:solidFill>
              <a:latin typeface="Century Gothic" pitchFamily="34" charset="0"/>
            </a:endParaRPr>
          </a:p>
        </p:txBody>
      </p:sp>
      <p:sp>
        <p:nvSpPr>
          <p:cNvPr id="10" name="Flowchart: Delay 9"/>
          <p:cNvSpPr/>
          <p:nvPr/>
        </p:nvSpPr>
        <p:spPr>
          <a:xfrm rot="16200000">
            <a:off x="7569199" y="5829301"/>
            <a:ext cx="990601" cy="1066800"/>
          </a:xfrm>
          <a:prstGeom prst="flowChartDelay">
            <a:avLst/>
          </a:prstGeom>
          <a:gradFill flip="none" rotWithShape="1">
            <a:gsLst>
              <a:gs pos="8000">
                <a:srgbClr val="008000"/>
              </a:gs>
              <a:gs pos="100000">
                <a:srgbClr val="003300"/>
              </a:gs>
            </a:gsLst>
            <a:path path="shape">
              <a:fillToRect l="50000" t="50000" r="50000" b="50000"/>
            </a:path>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6"/>
          <p:cNvSpPr txBox="1">
            <a:spLocks noChangeArrowheads="1"/>
          </p:cNvSpPr>
          <p:nvPr/>
        </p:nvSpPr>
        <p:spPr bwMode="auto">
          <a:xfrm>
            <a:off x="295275" y="3124200"/>
            <a:ext cx="513397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800" dirty="0">
                <a:solidFill>
                  <a:srgbClr val="002060"/>
                </a:solidFill>
                <a:latin typeface="+mn-lt"/>
              </a:rPr>
              <a:t>Convex lenses are used as magnifying glass. </a:t>
            </a:r>
          </a:p>
          <a:p>
            <a:pPr eaLnBrk="1" hangingPunct="1">
              <a:spcBef>
                <a:spcPct val="0"/>
              </a:spcBef>
              <a:buFontTx/>
              <a:buNone/>
            </a:pPr>
            <a:endParaRPr lang="en-US" altLang="en-US" sz="2800" dirty="0">
              <a:solidFill>
                <a:srgbClr val="002060"/>
              </a:solidFill>
              <a:latin typeface="+mn-lt"/>
            </a:endParaRPr>
          </a:p>
          <a:p>
            <a:pPr eaLnBrk="1" hangingPunct="1">
              <a:spcBef>
                <a:spcPct val="0"/>
              </a:spcBef>
              <a:buFontTx/>
              <a:buNone/>
            </a:pPr>
            <a:r>
              <a:rPr lang="en-US" altLang="en-US" sz="2800" dirty="0">
                <a:solidFill>
                  <a:srgbClr val="002060"/>
                </a:solidFill>
                <a:latin typeface="+mn-lt"/>
              </a:rPr>
              <a:t>To produce a magnified and upright image, the </a:t>
            </a:r>
            <a:r>
              <a:rPr lang="en-US" altLang="en-US" sz="2800" dirty="0" smtClean="0">
                <a:solidFill>
                  <a:srgbClr val="002060"/>
                </a:solidFill>
                <a:latin typeface="+mn-lt"/>
              </a:rPr>
              <a:t>object </a:t>
            </a:r>
            <a:r>
              <a:rPr lang="en-US" altLang="en-US" sz="2800" dirty="0">
                <a:solidFill>
                  <a:srgbClr val="002060"/>
                </a:solidFill>
                <a:latin typeface="+mn-lt"/>
              </a:rPr>
              <a:t>must be placed very close to the lens – between the focal point and the lens.</a:t>
            </a:r>
          </a:p>
        </p:txBody>
      </p:sp>
      <p:pic>
        <p:nvPicPr>
          <p:cNvPr id="8" name="Picture 1" descr="IMG_1770.JPG"/>
          <p:cNvPicPr>
            <a:picLocks noChangeAspect="1"/>
          </p:cNvPicPr>
          <p:nvPr/>
        </p:nvPicPr>
        <p:blipFill>
          <a:blip r:embed="rId2" cstate="print">
            <a:extLst>
              <a:ext uri="{28A0092B-C50C-407E-A947-70E740481C1C}">
                <a14:useLocalDpi xmlns:a14="http://schemas.microsoft.com/office/drawing/2010/main" val="0"/>
              </a:ext>
            </a:extLst>
          </a:blip>
          <a:srcRect l="9152" r="11288" b="7095"/>
          <a:stretch>
            <a:fillRect/>
          </a:stretch>
        </p:blipFill>
        <p:spPr bwMode="auto">
          <a:xfrm>
            <a:off x="5429250" y="5037593"/>
            <a:ext cx="1870782" cy="16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G_1759.JPG"/>
          <p:cNvPicPr>
            <a:picLocks noChangeAspect="1"/>
          </p:cNvPicPr>
          <p:nvPr/>
        </p:nvPicPr>
        <p:blipFill>
          <a:blip r:embed="rId3" cstate="print">
            <a:extLst>
              <a:ext uri="{28A0092B-C50C-407E-A947-70E740481C1C}">
                <a14:useLocalDpi xmlns:a14="http://schemas.microsoft.com/office/drawing/2010/main" val="0"/>
              </a:ext>
            </a:extLst>
          </a:blip>
          <a:srcRect l="1495" t="13947" b="5801"/>
          <a:stretch>
            <a:fillRect/>
          </a:stretch>
        </p:blipFill>
        <p:spPr bwMode="auto">
          <a:xfrm>
            <a:off x="5444418" y="2949327"/>
            <a:ext cx="342660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10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14"/>
          <p:cNvSpPr/>
          <p:nvPr/>
        </p:nvSpPr>
        <p:spPr>
          <a:xfrm rot="4408096">
            <a:off x="6619043" y="2139847"/>
            <a:ext cx="1784306" cy="790892"/>
          </a:xfrm>
          <a:prstGeom prst="homePlate">
            <a:avLst/>
          </a:prstGeom>
          <a:pattFill prst="pct40">
            <a:fgClr>
              <a:schemeClr val="accent6">
                <a:lumMod val="90000"/>
              </a:schemeClr>
            </a:fgClr>
            <a:bgClr>
              <a:schemeClr val="bg1"/>
            </a:bgClr>
          </a:patt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p:cNvSpPr/>
          <p:nvPr/>
        </p:nvSpPr>
        <p:spPr>
          <a:xfrm rot="6495166">
            <a:off x="5886007" y="2283068"/>
            <a:ext cx="1483253" cy="790892"/>
          </a:xfrm>
          <a:prstGeom prst="homePlate">
            <a:avLst/>
          </a:prstGeom>
          <a:pattFill prst="pct90">
            <a:fgClr>
              <a:schemeClr val="accent6">
                <a:lumMod val="75000"/>
              </a:schemeClr>
            </a:fgClr>
            <a:bgClr>
              <a:schemeClr val="bg1"/>
            </a:bgClr>
          </a:patt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76250" y="4419600"/>
            <a:ext cx="4448175" cy="2192103"/>
          </a:xfrm>
          <a:prstGeom prst="roundRect">
            <a:avLst/>
          </a:prstGeom>
          <a:solidFill>
            <a:schemeClr val="accent6">
              <a:lumMod val="40000"/>
              <a:lumOff val="60000"/>
              <a:alpha val="6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76249" y="1949569"/>
            <a:ext cx="4448175" cy="1708031"/>
          </a:xfrm>
          <a:prstGeom prst="roundRect">
            <a:avLst/>
          </a:prstGeom>
          <a:solidFill>
            <a:schemeClr val="accent6">
              <a:lumMod val="40000"/>
              <a:lumOff val="60000"/>
              <a:alpha val="4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626" y="472632"/>
            <a:ext cx="4809226" cy="646331"/>
          </a:xfrm>
          <a:prstGeom prst="rect">
            <a:avLst/>
          </a:prstGeom>
          <a:solidFill>
            <a:srgbClr val="996633"/>
          </a:solidFill>
          <a:effectLst/>
        </p:spPr>
        <p:txBody>
          <a:bodyPr wrap="square" rtlCol="0">
            <a:spAutoFit/>
          </a:bodyPr>
          <a:lstStyle/>
          <a:p>
            <a:pPr algn="ctr"/>
            <a:r>
              <a:rPr lang="en-PH" sz="3600" b="1" dirty="0" smtClean="0">
                <a:ln w="18415" cmpd="sng">
                  <a:noFill/>
                  <a:prstDash val="solid"/>
                </a:ln>
                <a:solidFill>
                  <a:schemeClr val="bg1"/>
                </a:solidFill>
                <a:latin typeface="Century Gothic" pitchFamily="34" charset="0"/>
              </a:rPr>
              <a:t>Motivational Activity</a:t>
            </a:r>
          </a:p>
        </p:txBody>
      </p:sp>
      <p:sp>
        <p:nvSpPr>
          <p:cNvPr id="23" name="TextBox 22"/>
          <p:cNvSpPr txBox="1"/>
          <p:nvPr/>
        </p:nvSpPr>
        <p:spPr>
          <a:xfrm>
            <a:off x="695324" y="2133600"/>
            <a:ext cx="4033838" cy="1384995"/>
          </a:xfrm>
          <a:prstGeom prst="rect">
            <a:avLst/>
          </a:prstGeom>
          <a:noFill/>
          <a:ln>
            <a:noFill/>
          </a:ln>
        </p:spPr>
        <p:txBody>
          <a:bodyPr wrap="square" rtlCol="0">
            <a:spAutoFit/>
          </a:bodyPr>
          <a:lstStyle/>
          <a:p>
            <a:r>
              <a:rPr lang="en-US" sz="2800" dirty="0" smtClean="0">
                <a:latin typeface="Century Gothic" panose="020B0502020202020204" pitchFamily="34" charset="0"/>
              </a:rPr>
              <a:t>What property(</a:t>
            </a:r>
            <a:r>
              <a:rPr lang="en-US" sz="2800" dirty="0" err="1" smtClean="0">
                <a:latin typeface="Century Gothic" panose="020B0502020202020204" pitchFamily="34" charset="0"/>
              </a:rPr>
              <a:t>ies</a:t>
            </a:r>
            <a:r>
              <a:rPr lang="en-US" sz="2800" dirty="0" smtClean="0">
                <a:latin typeface="Century Gothic" panose="020B0502020202020204" pitchFamily="34" charset="0"/>
              </a:rPr>
              <a:t>) of the mirror helped you to complete the task?</a:t>
            </a:r>
            <a:endParaRPr lang="en-US" sz="2800" dirty="0">
              <a:latin typeface="Century Gothic" panose="020B0502020202020204" pitchFamily="34" charset="0"/>
            </a:endParaRPr>
          </a:p>
        </p:txBody>
      </p:sp>
      <p:sp>
        <p:nvSpPr>
          <p:cNvPr id="27" name="TextBox 26"/>
          <p:cNvSpPr txBox="1"/>
          <p:nvPr/>
        </p:nvSpPr>
        <p:spPr>
          <a:xfrm>
            <a:off x="671512" y="4607710"/>
            <a:ext cx="4057650" cy="1815882"/>
          </a:xfrm>
          <a:prstGeom prst="rect">
            <a:avLst/>
          </a:prstGeom>
          <a:noFill/>
          <a:ln>
            <a:noFill/>
          </a:ln>
        </p:spPr>
        <p:txBody>
          <a:bodyPr wrap="square" rtlCol="0">
            <a:spAutoFit/>
          </a:bodyPr>
          <a:lstStyle/>
          <a:p>
            <a:r>
              <a:rPr lang="en-US" sz="2800" dirty="0" smtClean="0">
                <a:latin typeface="Century Gothic" panose="020B0502020202020204" pitchFamily="34" charset="0"/>
              </a:rPr>
              <a:t>What property(</a:t>
            </a:r>
            <a:r>
              <a:rPr lang="en-US" sz="2800" dirty="0" err="1" smtClean="0">
                <a:latin typeface="Century Gothic" panose="020B0502020202020204" pitchFamily="34" charset="0"/>
              </a:rPr>
              <a:t>ies</a:t>
            </a:r>
            <a:r>
              <a:rPr lang="en-US" sz="2800" dirty="0" smtClean="0">
                <a:latin typeface="Century Gothic" panose="020B0502020202020204" pitchFamily="34" charset="0"/>
              </a:rPr>
              <a:t>) of the mirror became a problem for you in completing the task?</a:t>
            </a:r>
            <a:endParaRPr lang="en-US" sz="2800" dirty="0">
              <a:latin typeface="Century Gothic" panose="020B0502020202020204" pitchFamily="34" charset="0"/>
            </a:endParaRPr>
          </a:p>
        </p:txBody>
      </p:sp>
      <p:sp>
        <p:nvSpPr>
          <p:cNvPr id="13" name="7-Point Star 12"/>
          <p:cNvSpPr/>
          <p:nvPr/>
        </p:nvSpPr>
        <p:spPr>
          <a:xfrm>
            <a:off x="5934352" y="381000"/>
            <a:ext cx="2209800" cy="2286000"/>
          </a:xfrm>
          <a:prstGeom prst="star7">
            <a:avLst>
              <a:gd name="adj" fmla="val 41334"/>
              <a:gd name="hf" fmla="val 102572"/>
              <a:gd name="vf" fmla="val 105210"/>
            </a:avLst>
          </a:prstGeom>
          <a:solidFill>
            <a:schemeClr val="accent6">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24600" y="1030328"/>
            <a:ext cx="1532970" cy="1560472"/>
          </a:xfrm>
          <a:prstGeom prst="rect">
            <a:avLst/>
          </a:prstGeom>
          <a:noFill/>
        </p:spPr>
        <p:txBody>
          <a:bodyPr wrap="square" rtlCol="0">
            <a:prstTxWarp prst="textArchUp">
              <a:avLst>
                <a:gd name="adj" fmla="val 10435653"/>
              </a:avLst>
            </a:prstTxWarp>
            <a:spAutoFit/>
          </a:bodyPr>
          <a:lstStyle/>
          <a:p>
            <a:r>
              <a:rPr lang="en-US" sz="2800" dirty="0" smtClean="0">
                <a:solidFill>
                  <a:schemeClr val="bg1"/>
                </a:solidFill>
              </a:rPr>
              <a:t>Review on Mirrors</a:t>
            </a:r>
            <a:endParaRPr lang="en-US" sz="2800" dirty="0">
              <a:solidFill>
                <a:schemeClr val="bg1"/>
              </a:solidFill>
            </a:endParaRPr>
          </a:p>
        </p:txBody>
      </p:sp>
    </p:spTree>
    <p:extLst>
      <p:ext uri="{BB962C8B-B14F-4D97-AF65-F5344CB8AC3E}">
        <p14:creationId xmlns:p14="http://schemas.microsoft.com/office/powerpoint/2010/main" val="582734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0" y="193983"/>
            <a:ext cx="1219200" cy="1143000"/>
          </a:xfrm>
          <a:prstGeom prst="ellipse">
            <a:avLst/>
          </a:prstGeom>
          <a:gradFill>
            <a:gsLst>
              <a:gs pos="0">
                <a:srgbClr val="FFCC00">
                  <a:alpha val="51765"/>
                </a:srgbClr>
              </a:gs>
              <a:gs pos="100000">
                <a:srgbClr val="CC9900"/>
              </a:gs>
            </a:gsLst>
            <a:path path="circle">
              <a:fillToRect l="50000" t="50000" r="50000" b="50000"/>
            </a:path>
          </a:gra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64722" y="511566"/>
            <a:ext cx="914400" cy="507831"/>
          </a:xfrm>
          <a:prstGeom prst="rect">
            <a:avLst/>
          </a:prstGeom>
          <a:solidFill>
            <a:srgbClr val="CC9900">
              <a:alpha val="0"/>
            </a:srgbClr>
          </a:solidFill>
        </p:spPr>
        <p:txBody>
          <a:bodyPr wrap="square" rtlCol="0">
            <a:spAutoFit/>
          </a:bodyPr>
          <a:lstStyle/>
          <a:p>
            <a:r>
              <a:rPr lang="en-PH" sz="2700" b="1" dirty="0" smtClean="0">
                <a:ln w="18415" cmpd="sng">
                  <a:noFill/>
                  <a:prstDash val="solid"/>
                </a:ln>
                <a:latin typeface="Century Gothic" pitchFamily="34" charset="0"/>
              </a:rPr>
              <a:t>Q20</a:t>
            </a:r>
          </a:p>
        </p:txBody>
      </p:sp>
      <p:sp>
        <p:nvSpPr>
          <p:cNvPr id="9" name="TextBox 8"/>
          <p:cNvSpPr txBox="1"/>
          <p:nvPr/>
        </p:nvSpPr>
        <p:spPr>
          <a:xfrm>
            <a:off x="2171700" y="288429"/>
            <a:ext cx="6515100" cy="1692771"/>
          </a:xfrm>
          <a:prstGeom prst="rect">
            <a:avLst/>
          </a:prstGeom>
          <a:solidFill>
            <a:srgbClr val="CC9900">
              <a:alpha val="0"/>
            </a:srgbClr>
          </a:solidFill>
        </p:spPr>
        <p:txBody>
          <a:bodyPr wrap="square" rtlCol="0">
            <a:spAutoFit/>
          </a:bodyPr>
          <a:lstStyle/>
          <a:p>
            <a:r>
              <a:rPr lang="en-US" sz="2600" dirty="0" smtClean="0">
                <a:latin typeface="Century Gothic" panose="020B0502020202020204" pitchFamily="34" charset="0"/>
              </a:rPr>
              <a:t>Where should a magnifying glass be placed to produce an enlarged and upright image, closer to the eye or nearer to the object? Why?</a:t>
            </a:r>
            <a:endParaRPr lang="en-PH" sz="2600" dirty="0">
              <a:ln w="18415" cmpd="sng">
                <a:noFill/>
                <a:prstDash val="solid"/>
              </a:ln>
              <a:solidFill>
                <a:sysClr val="windowText" lastClr="000000"/>
              </a:solidFill>
              <a:latin typeface="Century Gothic" pitchFamily="34" charset="0"/>
            </a:endParaRPr>
          </a:p>
        </p:txBody>
      </p:sp>
      <p:sp>
        <p:nvSpPr>
          <p:cNvPr id="10" name="Flowchart: Delay 9"/>
          <p:cNvSpPr/>
          <p:nvPr/>
        </p:nvSpPr>
        <p:spPr>
          <a:xfrm rot="16200000">
            <a:off x="7607299" y="5829300"/>
            <a:ext cx="990601" cy="1066800"/>
          </a:xfrm>
          <a:prstGeom prst="flowChartDelay">
            <a:avLst/>
          </a:prstGeom>
          <a:gradFill flip="none" rotWithShape="1">
            <a:gsLst>
              <a:gs pos="8000">
                <a:srgbClr val="008000"/>
              </a:gs>
              <a:gs pos="100000">
                <a:srgbClr val="003300"/>
              </a:gs>
            </a:gsLst>
            <a:path path="shape">
              <a:fillToRect l="50000" t="50000" r="50000" b="50000"/>
            </a:path>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6060" y="2059940"/>
            <a:ext cx="8591550" cy="830997"/>
          </a:xfrm>
          <a:prstGeom prst="rect">
            <a:avLst/>
          </a:prstGeom>
          <a:noFill/>
        </p:spPr>
        <p:txBody>
          <a:bodyPr>
            <a:spAutoFit/>
          </a:bodyPr>
          <a:lstStyle/>
          <a:p>
            <a:pPr marL="342900" indent="-342900">
              <a:buFont typeface="Arial"/>
              <a:buChar char="•"/>
              <a:defRPr/>
            </a:pPr>
            <a:r>
              <a:rPr lang="en-US" sz="2400" dirty="0">
                <a:solidFill>
                  <a:srgbClr val="002060"/>
                </a:solidFill>
                <a:ea typeface="+mn-ea"/>
                <a:cs typeface="Arial" charset="0"/>
              </a:rPr>
              <a:t>A magnifying glass should be placed </a:t>
            </a:r>
            <a:r>
              <a:rPr lang="en-US" sz="2400" dirty="0">
                <a:ea typeface="+mn-ea"/>
                <a:cs typeface="Arial" charset="0"/>
              </a:rPr>
              <a:t>closer to the object </a:t>
            </a:r>
            <a:r>
              <a:rPr lang="en-US" sz="2400" dirty="0">
                <a:solidFill>
                  <a:srgbClr val="002060"/>
                </a:solidFill>
                <a:ea typeface="+mn-ea"/>
                <a:cs typeface="Arial" charset="0"/>
              </a:rPr>
              <a:t>than </a:t>
            </a:r>
            <a:r>
              <a:rPr lang="en-US" sz="2400" dirty="0" smtClean="0">
                <a:solidFill>
                  <a:srgbClr val="002060"/>
                </a:solidFill>
                <a:ea typeface="+mn-ea"/>
                <a:cs typeface="Arial" charset="0"/>
              </a:rPr>
              <a:t>to the eye.</a:t>
            </a:r>
          </a:p>
        </p:txBody>
      </p:sp>
      <p:sp>
        <p:nvSpPr>
          <p:cNvPr id="3" name="Rectangle 2"/>
          <p:cNvSpPr/>
          <p:nvPr/>
        </p:nvSpPr>
        <p:spPr>
          <a:xfrm>
            <a:off x="213360" y="3069491"/>
            <a:ext cx="5671820" cy="3785652"/>
          </a:xfrm>
          <a:prstGeom prst="rect">
            <a:avLst/>
          </a:prstGeom>
        </p:spPr>
        <p:txBody>
          <a:bodyPr wrap="square">
            <a:spAutoFit/>
          </a:bodyPr>
          <a:lstStyle/>
          <a:p>
            <a:pPr marL="342900" indent="-342900">
              <a:buFont typeface="Arial"/>
              <a:buChar char="•"/>
              <a:defRPr/>
            </a:pPr>
            <a:r>
              <a:rPr lang="en-US" sz="2400" dirty="0">
                <a:solidFill>
                  <a:srgbClr val="002060"/>
                </a:solidFill>
                <a:cs typeface="Arial" panose="020B0604020202020204" pitchFamily="34" charset="0"/>
              </a:rPr>
              <a:t>When light rays diverge from this location and strike the lens, the rays are still spreading out after passing through the </a:t>
            </a:r>
            <a:r>
              <a:rPr lang="en-US" sz="2400" dirty="0" smtClean="0">
                <a:solidFill>
                  <a:srgbClr val="002060"/>
                </a:solidFill>
                <a:cs typeface="Arial" panose="020B0604020202020204" pitchFamily="34" charset="0"/>
              </a:rPr>
              <a:t>lens.  A new type of image called </a:t>
            </a:r>
            <a:r>
              <a:rPr lang="en-US" sz="2400" dirty="0" smtClean="0">
                <a:solidFill>
                  <a:srgbClr val="FF0000"/>
                </a:solidFill>
                <a:cs typeface="Arial" panose="020B0604020202020204" pitchFamily="34" charset="0"/>
              </a:rPr>
              <a:t>virtual image </a:t>
            </a:r>
            <a:r>
              <a:rPr lang="en-US" sz="2400" dirty="0" smtClean="0">
                <a:solidFill>
                  <a:srgbClr val="002060"/>
                </a:solidFill>
                <a:cs typeface="Arial" panose="020B0604020202020204" pitchFamily="34" charset="0"/>
              </a:rPr>
              <a:t>is formed.  </a:t>
            </a:r>
          </a:p>
          <a:p>
            <a:pPr marL="342900" indent="-342900">
              <a:buFont typeface="Arial"/>
              <a:buChar char="•"/>
              <a:defRPr/>
            </a:pPr>
            <a:endParaRPr lang="en-US" sz="2400" dirty="0">
              <a:solidFill>
                <a:srgbClr val="002060"/>
              </a:solidFill>
              <a:cs typeface="Arial" panose="020B0604020202020204" pitchFamily="34" charset="0"/>
            </a:endParaRPr>
          </a:p>
          <a:p>
            <a:pPr marL="342900" indent="-342900">
              <a:buFont typeface="Arial"/>
              <a:buChar char="•"/>
              <a:defRPr/>
            </a:pPr>
            <a:r>
              <a:rPr lang="en-US" sz="2400" dirty="0" smtClean="0">
                <a:solidFill>
                  <a:srgbClr val="002060"/>
                </a:solidFill>
                <a:cs typeface="Arial" panose="020B0604020202020204" pitchFamily="34" charset="0"/>
              </a:rPr>
              <a:t>It is </a:t>
            </a:r>
            <a:r>
              <a:rPr lang="en-US" sz="2400" dirty="0" smtClean="0">
                <a:solidFill>
                  <a:srgbClr val="FF0000"/>
                </a:solidFill>
                <a:cs typeface="Arial" panose="020B0604020202020204" pitchFamily="34" charset="0"/>
              </a:rPr>
              <a:t>an illusion formed by the way the light refracts through the lens</a:t>
            </a:r>
            <a:r>
              <a:rPr lang="en-US" sz="2400" dirty="0" smtClean="0">
                <a:solidFill>
                  <a:srgbClr val="002060"/>
                </a:solidFill>
                <a:cs typeface="Arial" panose="020B0604020202020204" pitchFamily="34" charset="0"/>
              </a:rPr>
              <a:t>. Image looks 3D and real but there is nothing where the image appears to be.</a:t>
            </a:r>
            <a:endParaRPr lang="en-US" sz="2400" dirty="0">
              <a:solidFill>
                <a:srgbClr val="002060"/>
              </a:solidFill>
              <a:cs typeface="Arial" panose="020B0604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844" t="60745" r="29288" b="14995"/>
          <a:stretch/>
        </p:blipFill>
        <p:spPr bwMode="auto">
          <a:xfrm>
            <a:off x="6030028" y="3581400"/>
            <a:ext cx="2961572" cy="218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70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sp>
        <p:nvSpPr>
          <p:cNvPr id="11" name="TextBox 10"/>
          <p:cNvSpPr txBox="1"/>
          <p:nvPr/>
        </p:nvSpPr>
        <p:spPr>
          <a:xfrm>
            <a:off x="0" y="316233"/>
            <a:ext cx="4804229" cy="646331"/>
          </a:xfrm>
          <a:prstGeom prst="rect">
            <a:avLst/>
          </a:prstGeom>
          <a:noFill/>
        </p:spPr>
        <p:txBody>
          <a:bodyPr wrap="square" rtlCol="0">
            <a:spAutoFit/>
          </a:bodyPr>
          <a:lstStyle/>
          <a:p>
            <a:r>
              <a:rPr lang="en-PH" sz="2800" dirty="0">
                <a:solidFill>
                  <a:schemeClr val="bg1"/>
                </a:solidFill>
                <a:latin typeface="Berlin Sans FB Demi" pitchFamily="34" charset="0"/>
              </a:rPr>
              <a:t>Yo</a:t>
            </a:r>
            <a:r>
              <a:rPr lang="en-PH" sz="3600" dirty="0">
                <a:solidFill>
                  <a:schemeClr val="bg1"/>
                </a:solidFill>
                <a:latin typeface="Berlin Sans FB Demi" pitchFamily="34" charset="0"/>
              </a:rPr>
              <a:t>U</a:t>
            </a:r>
            <a:r>
              <a:rPr lang="en-PH" sz="2800" dirty="0">
                <a:solidFill>
                  <a:schemeClr val="bg1"/>
                </a:solidFill>
                <a:latin typeface="Berlin Sans FB Demi" pitchFamily="34" charset="0"/>
              </a:rPr>
              <a:t> Can Be Magnified</a:t>
            </a:r>
          </a:p>
        </p:txBody>
      </p:sp>
      <p:sp>
        <p:nvSpPr>
          <p:cNvPr id="12" name="TextBox 11"/>
          <p:cNvSpPr txBox="1"/>
          <p:nvPr/>
        </p:nvSpPr>
        <p:spPr>
          <a:xfrm>
            <a:off x="0" y="-19050"/>
            <a:ext cx="2120900" cy="523220"/>
          </a:xfrm>
          <a:prstGeom prst="rect">
            <a:avLst/>
          </a:prstGeom>
          <a:noFill/>
        </p:spPr>
        <p:txBody>
          <a:bodyPr wrap="square" rtlCol="0">
            <a:spAutoFit/>
          </a:bodyPr>
          <a:lstStyle/>
          <a:p>
            <a:r>
              <a:rPr lang="en-PH" sz="2800" dirty="0" smtClean="0">
                <a:solidFill>
                  <a:schemeClr val="bg1"/>
                </a:solidFill>
                <a:latin typeface="AR CENA" pitchFamily="2" charset="0"/>
              </a:rPr>
              <a:t>ACTIVITY 7</a:t>
            </a:r>
            <a:endParaRPr lang="en-PH" sz="2800" dirty="0">
              <a:solidFill>
                <a:schemeClr val="bg1"/>
              </a:solidFill>
              <a:latin typeface="AR CENA" pitchFamily="2" charset="0"/>
            </a:endParaRPr>
          </a:p>
        </p:txBody>
      </p:sp>
      <p:grpSp>
        <p:nvGrpSpPr>
          <p:cNvPr id="50" name="Group 49"/>
          <p:cNvGrpSpPr/>
          <p:nvPr/>
        </p:nvGrpSpPr>
        <p:grpSpPr>
          <a:xfrm>
            <a:off x="3511798" y="-5"/>
            <a:ext cx="5632202" cy="1536636"/>
            <a:chOff x="3511798" y="-5"/>
            <a:chExt cx="5632202" cy="1536636"/>
          </a:xfrm>
        </p:grpSpPr>
        <p:pic>
          <p:nvPicPr>
            <p:cNvPr id="52" name="Picture 51"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53" name="Picture 52"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54" name="Picture 53"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55" name="Picture 54"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57" name="Picture 56"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60" name="Picture 59"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63" name="Picture 62"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sp>
          <p:nvSpPr>
            <p:cNvPr id="66" name="TextBox 65"/>
            <p:cNvSpPr txBox="1"/>
            <p:nvPr/>
          </p:nvSpPr>
          <p:spPr>
            <a:xfrm>
              <a:off x="3903738" y="172479"/>
              <a:ext cx="5079565" cy="830997"/>
            </a:xfrm>
            <a:prstGeom prst="rect">
              <a:avLst/>
            </a:prstGeom>
            <a:blipFill rotWithShape="1">
              <a:blip r:embed="rId13">
                <a:alphaModFix amt="94000"/>
              </a:blip>
              <a:stretch>
                <a:fillRect/>
              </a:stretch>
            </a:blip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PH" sz="4800" dirty="0" smtClean="0">
                  <a:solidFill>
                    <a:srgbClr val="FFFFB6"/>
                  </a:solidFill>
                  <a:latin typeface="Berlin Sans FB Demi" pitchFamily="34" charset="0"/>
                </a:rPr>
                <a:t>Expected Results</a:t>
              </a:r>
              <a:endParaRPr lang="en-PH" sz="4800" dirty="0">
                <a:solidFill>
                  <a:srgbClr val="FFFFB6"/>
                </a:solidFill>
                <a:latin typeface="Berlin Sans FB Demi" pitchFamily="34"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359972696"/>
              </p:ext>
            </p:extLst>
          </p:nvPr>
        </p:nvGraphicFramePr>
        <p:xfrm>
          <a:off x="609600" y="1574727"/>
          <a:ext cx="7696200" cy="4552758"/>
        </p:xfrm>
        <a:graphic>
          <a:graphicData uri="http://schemas.openxmlformats.org/drawingml/2006/table">
            <a:tbl>
              <a:tblPr firstRow="1" firstCol="1" bandRow="1">
                <a:tableStyleId>{5C22544A-7EE6-4342-B048-85BDC9FD1C3A}</a:tableStyleId>
              </a:tblPr>
              <a:tblGrid>
                <a:gridCol w="3351951"/>
                <a:gridCol w="2328578"/>
                <a:gridCol w="2015671"/>
              </a:tblGrid>
              <a:tr h="205586">
                <a:tc rowSpan="2">
                  <a:txBody>
                    <a:bodyPr/>
                    <a:lstStyle/>
                    <a:p>
                      <a:pPr marL="0" marR="0" algn="ctr">
                        <a:spcBef>
                          <a:spcPts val="0"/>
                        </a:spcBef>
                        <a:spcAft>
                          <a:spcPts val="0"/>
                        </a:spcAft>
                      </a:pPr>
                      <a:r>
                        <a:rPr lang="en-US" sz="2800" dirty="0">
                          <a:effectLst/>
                        </a:rPr>
                        <a:t>Description of Image</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2800" dirty="0">
                          <a:effectLst/>
                        </a:rPr>
                        <a:t>Distance from the Lens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PH"/>
                    </a:p>
                  </a:txBody>
                  <a:tcPr/>
                </a:tc>
              </a:tr>
              <a:tr h="782859">
                <a:tc vMerge="1">
                  <a:txBody>
                    <a:bodyPr/>
                    <a:lstStyle/>
                    <a:p>
                      <a:endParaRPr lang="en-PH"/>
                    </a:p>
                  </a:txBody>
                  <a:tcPr/>
                </a:tc>
                <a:tc>
                  <a:txBody>
                    <a:bodyPr/>
                    <a:lstStyle/>
                    <a:p>
                      <a:pPr marL="0" marR="0" algn="ctr">
                        <a:spcBef>
                          <a:spcPts val="0"/>
                        </a:spcBef>
                        <a:spcAft>
                          <a:spcPts val="0"/>
                        </a:spcAft>
                      </a:pPr>
                      <a:r>
                        <a:rPr lang="en-US" sz="2800" dirty="0">
                          <a:effectLst/>
                        </a:rPr>
                        <a:t>Object (cm)</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Eye (cm)</a:t>
                      </a:r>
                      <a:endParaRPr lang="en-P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2859">
                <a:tc gridSpan="3">
                  <a:txBody>
                    <a:bodyPr/>
                    <a:lstStyle/>
                    <a:p>
                      <a:pPr marL="0" marR="0" algn="ctr">
                        <a:spcBef>
                          <a:spcPts val="0"/>
                        </a:spcBef>
                        <a:spcAft>
                          <a:spcPts val="0"/>
                        </a:spcAft>
                      </a:pPr>
                      <a:r>
                        <a:rPr lang="en-US" sz="2800">
                          <a:effectLst/>
                        </a:rPr>
                        <a:t>Answers may vary depending on the focal length of the lens used</a:t>
                      </a:r>
                      <a:endParaRPr lang="en-P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PH"/>
                    </a:p>
                  </a:txBody>
                  <a:tcPr/>
                </a:tc>
                <a:tc hMerge="1">
                  <a:txBody>
                    <a:bodyPr/>
                    <a:lstStyle/>
                    <a:p>
                      <a:endParaRPr lang="en-PH"/>
                    </a:p>
                  </a:txBody>
                  <a:tcPr/>
                </a:tc>
              </a:tr>
              <a:tr h="782859">
                <a:tc>
                  <a:txBody>
                    <a:bodyPr/>
                    <a:lstStyle/>
                    <a:p>
                      <a:pPr marL="0" marR="0" algn="just">
                        <a:spcBef>
                          <a:spcPts val="0"/>
                        </a:spcBef>
                        <a:spcAft>
                          <a:spcPts val="0"/>
                        </a:spcAft>
                      </a:pPr>
                      <a:r>
                        <a:rPr lang="en-US" sz="2800">
                          <a:effectLst/>
                        </a:rPr>
                        <a:t>Enlarged and upright</a:t>
                      </a:r>
                      <a:endParaRPr lang="en-P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600" b="1" dirty="0">
                          <a:effectLst/>
                        </a:rPr>
                        <a:t>p</a:t>
                      </a:r>
                      <a:r>
                        <a:rPr lang="en-US" sz="2800" dirty="0">
                          <a:effectLst/>
                        </a:rPr>
                        <a:t> &lt; f</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600" b="1" dirty="0">
                          <a:effectLst/>
                        </a:rPr>
                        <a:t>q</a:t>
                      </a:r>
                      <a:r>
                        <a:rPr lang="en-US" sz="2800" dirty="0">
                          <a:effectLst/>
                        </a:rPr>
                        <a:t> &gt; f</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2859">
                <a:tc>
                  <a:txBody>
                    <a:bodyPr/>
                    <a:lstStyle/>
                    <a:p>
                      <a:pPr marL="0" marR="0" algn="just">
                        <a:spcBef>
                          <a:spcPts val="0"/>
                        </a:spcBef>
                        <a:spcAft>
                          <a:spcPts val="0"/>
                        </a:spcAft>
                      </a:pPr>
                      <a:r>
                        <a:rPr lang="en-US" sz="2800">
                          <a:effectLst/>
                        </a:rPr>
                        <a:t>Enlarged and inverted</a:t>
                      </a:r>
                      <a:endParaRPr lang="en-P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f &lt; </a:t>
                      </a:r>
                      <a:r>
                        <a:rPr lang="en-US" sz="3600" b="1" dirty="0">
                          <a:effectLst/>
                        </a:rPr>
                        <a:t>p</a:t>
                      </a:r>
                      <a:r>
                        <a:rPr lang="en-US" sz="2800" dirty="0">
                          <a:effectLst/>
                        </a:rPr>
                        <a:t> &lt; 2f</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600" b="1" dirty="0">
                          <a:effectLst/>
                        </a:rPr>
                        <a:t>q</a:t>
                      </a:r>
                      <a:r>
                        <a:rPr lang="en-US" sz="2800" dirty="0">
                          <a:effectLst/>
                        </a:rPr>
                        <a:t> &gt; 2f</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2859">
                <a:tc>
                  <a:txBody>
                    <a:bodyPr/>
                    <a:lstStyle/>
                    <a:p>
                      <a:pPr marL="0" marR="0" algn="just">
                        <a:spcBef>
                          <a:spcPts val="0"/>
                        </a:spcBef>
                        <a:spcAft>
                          <a:spcPts val="0"/>
                        </a:spcAft>
                      </a:pPr>
                      <a:r>
                        <a:rPr lang="en-US" sz="2800">
                          <a:effectLst/>
                        </a:rPr>
                        <a:t>Reduced and inverted</a:t>
                      </a:r>
                      <a:endParaRPr lang="en-P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600" b="1" dirty="0">
                          <a:effectLst/>
                        </a:rPr>
                        <a:t>p</a:t>
                      </a:r>
                      <a:r>
                        <a:rPr lang="en-US" sz="2800" dirty="0">
                          <a:effectLst/>
                        </a:rPr>
                        <a:t> &gt;2f</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f &lt; </a:t>
                      </a:r>
                      <a:r>
                        <a:rPr lang="en-US" sz="3600" b="1" dirty="0">
                          <a:effectLst/>
                        </a:rPr>
                        <a:t>q</a:t>
                      </a:r>
                      <a:r>
                        <a:rPr lang="en-US" sz="2800" dirty="0">
                          <a:effectLst/>
                        </a:rPr>
                        <a:t> &lt;2f</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57735758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25" name="Group 24"/>
          <p:cNvGrpSpPr>
            <a:grpSpLocks/>
          </p:cNvGrpSpPr>
          <p:nvPr/>
        </p:nvGrpSpPr>
        <p:grpSpPr bwMode="auto">
          <a:xfrm>
            <a:off x="157163" y="914400"/>
            <a:ext cx="8747125" cy="2087562"/>
            <a:chOff x="152673" y="1802079"/>
            <a:chExt cx="7998975" cy="1688936"/>
          </a:xfrm>
        </p:grpSpPr>
        <p:grpSp>
          <p:nvGrpSpPr>
            <p:cNvPr id="26" name="Group 4"/>
            <p:cNvGrpSpPr>
              <a:grpSpLocks/>
            </p:cNvGrpSpPr>
            <p:nvPr/>
          </p:nvGrpSpPr>
          <p:grpSpPr bwMode="auto">
            <a:xfrm>
              <a:off x="152673" y="1833680"/>
              <a:ext cx="7998975" cy="1657335"/>
              <a:chOff x="152673" y="1833680"/>
              <a:chExt cx="7998975" cy="1657335"/>
            </a:xfrm>
          </p:grpSpPr>
          <p:sp>
            <p:nvSpPr>
              <p:cNvPr id="28" name="Pentagon 27"/>
              <p:cNvSpPr/>
              <p:nvPr/>
            </p:nvSpPr>
            <p:spPr>
              <a:xfrm rot="10800000">
                <a:off x="1287918" y="1984458"/>
                <a:ext cx="6863730" cy="1443624"/>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PH" sz="1600" dirty="0"/>
              </a:p>
            </p:txBody>
          </p:sp>
          <p:sp>
            <p:nvSpPr>
              <p:cNvPr id="29" name="Flowchart: Connector 28"/>
              <p:cNvSpPr/>
              <p:nvPr/>
            </p:nvSpPr>
            <p:spPr>
              <a:xfrm>
                <a:off x="152673" y="1834187"/>
                <a:ext cx="1652057" cy="1421790"/>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sz="1600"/>
              </a:p>
            </p:txBody>
          </p:sp>
          <p:sp>
            <p:nvSpPr>
              <p:cNvPr id="30" name="TextBox 54"/>
              <p:cNvSpPr txBox="1">
                <a:spLocks noChangeArrowheads="1"/>
              </p:cNvSpPr>
              <p:nvPr/>
            </p:nvSpPr>
            <p:spPr bwMode="auto">
              <a:xfrm>
                <a:off x="1801826" y="2111610"/>
                <a:ext cx="6293204" cy="137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buFontTx/>
                  <a:buNone/>
                </a:pPr>
                <a:r>
                  <a:rPr lang="en-US" altLang="en-US" sz="2300" dirty="0">
                    <a:latin typeface="Arial" pitchFamily="34" charset="0"/>
                  </a:rPr>
                  <a:t>When you cover half of a lens, you get a fainter image.  (You are cutting out half the light rays – only half reach the image point giving only half the intensity, but they still produce the entire image.</a:t>
                </a:r>
              </a:p>
              <a:p>
                <a:pPr algn="just" eaLnBrk="1" hangingPunct="1">
                  <a:lnSpc>
                    <a:spcPct val="90000"/>
                  </a:lnSpc>
                  <a:spcBef>
                    <a:spcPct val="0"/>
                  </a:spcBef>
                  <a:buFontTx/>
                  <a:buNone/>
                </a:pPr>
                <a:endParaRPr lang="en-PH" altLang="en-US" sz="2400" dirty="0"/>
              </a:p>
            </p:txBody>
          </p:sp>
        </p:grpSp>
        <p:pic>
          <p:nvPicPr>
            <p:cNvPr id="27" name="Picture 78"/>
            <p:cNvPicPr>
              <a:picLocks noChangeAspect="1"/>
            </p:cNvPicPr>
            <p:nvPr/>
          </p:nvPicPr>
          <p:blipFill>
            <a:blip r:embed="rId3">
              <a:extLst>
                <a:ext uri="{28A0092B-C50C-407E-A947-70E740481C1C}">
                  <a14:useLocalDpi xmlns:a14="http://schemas.microsoft.com/office/drawing/2010/main" val="0"/>
                </a:ext>
              </a:extLst>
            </a:blip>
            <a:srcRect t="5138"/>
            <a:stretch>
              <a:fillRect/>
            </a:stretch>
          </p:blipFill>
          <p:spPr bwMode="auto">
            <a:xfrm>
              <a:off x="409776" y="1802079"/>
              <a:ext cx="1205585" cy="143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ectangle 11"/>
          <p:cNvSpPr>
            <a:spLocks noChangeArrowheads="1"/>
          </p:cNvSpPr>
          <p:nvPr/>
        </p:nvSpPr>
        <p:spPr bwMode="auto">
          <a:xfrm>
            <a:off x="0" y="6248400"/>
            <a:ext cx="457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dirty="0">
                <a:latin typeface="Arial Narrow" panose="020B0606020202030204" pitchFamily="34" charset="0"/>
              </a:rPr>
              <a:t>http://www.ssc.education.ed.ac.uk/courses/pictures/vmay082.jpg</a:t>
            </a:r>
          </a:p>
        </p:txBody>
      </p:sp>
      <p:pic>
        <p:nvPicPr>
          <p:cNvPr id="32" name="Picture 1" descr="IMG_1772.jpg"/>
          <p:cNvPicPr>
            <a:picLocks noChangeAspect="1"/>
          </p:cNvPicPr>
          <p:nvPr/>
        </p:nvPicPr>
        <p:blipFill>
          <a:blip r:embed="rId4">
            <a:extLst>
              <a:ext uri="{28A0092B-C50C-407E-A947-70E740481C1C}">
                <a14:useLocalDpi xmlns:a14="http://schemas.microsoft.com/office/drawing/2010/main" val="0"/>
              </a:ext>
            </a:extLst>
          </a:blip>
          <a:srcRect l="-229" t="21721" r="23558"/>
          <a:stretch>
            <a:fillRect/>
          </a:stretch>
        </p:blipFill>
        <p:spPr bwMode="auto">
          <a:xfrm>
            <a:off x="266700" y="2990850"/>
            <a:ext cx="2014538"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descr="IMG_1773.jpg"/>
          <p:cNvPicPr>
            <a:picLocks noChangeAspect="1"/>
          </p:cNvPicPr>
          <p:nvPr/>
        </p:nvPicPr>
        <p:blipFill>
          <a:blip r:embed="rId5">
            <a:extLst>
              <a:ext uri="{28A0092B-C50C-407E-A947-70E740481C1C}">
                <a14:useLocalDpi xmlns:a14="http://schemas.microsoft.com/office/drawing/2010/main" val="0"/>
              </a:ext>
            </a:extLst>
          </a:blip>
          <a:srcRect l="8514" t="20660" r="13924"/>
          <a:stretch>
            <a:fillRect/>
          </a:stretch>
        </p:blipFill>
        <p:spPr bwMode="auto">
          <a:xfrm>
            <a:off x="2446338" y="2995613"/>
            <a:ext cx="202882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3" descr="IMG_1776.jpg"/>
          <p:cNvPicPr>
            <a:picLocks noChangeAspect="1"/>
          </p:cNvPicPr>
          <p:nvPr/>
        </p:nvPicPr>
        <p:blipFill>
          <a:blip r:embed="rId6">
            <a:extLst>
              <a:ext uri="{28A0092B-C50C-407E-A947-70E740481C1C}">
                <a14:useLocalDpi xmlns:a14="http://schemas.microsoft.com/office/drawing/2010/main" val="0"/>
              </a:ext>
            </a:extLst>
          </a:blip>
          <a:srcRect l="8479" t="35439" r="24870"/>
          <a:stretch>
            <a:fillRect/>
          </a:stretch>
        </p:blipFill>
        <p:spPr bwMode="auto">
          <a:xfrm>
            <a:off x="4624388" y="2995613"/>
            <a:ext cx="208597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4" descr="IMG_1774.jpg"/>
          <p:cNvPicPr>
            <a:picLocks noChangeAspect="1"/>
          </p:cNvPicPr>
          <p:nvPr/>
        </p:nvPicPr>
        <p:blipFill>
          <a:blip r:embed="rId7">
            <a:extLst>
              <a:ext uri="{28A0092B-C50C-407E-A947-70E740481C1C}">
                <a14:useLocalDpi xmlns:a14="http://schemas.microsoft.com/office/drawing/2010/main" val="0"/>
              </a:ext>
            </a:extLst>
          </a:blip>
          <a:srcRect l="8992" t="27988" r="23892" b="4659"/>
          <a:stretch>
            <a:fillRect/>
          </a:stretch>
        </p:blipFill>
        <p:spPr bwMode="auto">
          <a:xfrm>
            <a:off x="6835775" y="2995613"/>
            <a:ext cx="20843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124023" y="78400"/>
            <a:ext cx="9019977" cy="769441"/>
          </a:xfrm>
          <a:prstGeom prst="rect">
            <a:avLst/>
          </a:prstGeom>
          <a:solidFill>
            <a:schemeClr val="tx1">
              <a:alpha val="50000"/>
            </a:schemeClr>
          </a:solidFill>
          <a:ln>
            <a:solidFill>
              <a:schemeClr val="dk1">
                <a:shade val="95000"/>
                <a:satMod val="105000"/>
                <a:alpha val="50000"/>
              </a:schemeClr>
            </a:solidFill>
          </a:ln>
        </p:spPr>
        <p:style>
          <a:lnRef idx="1">
            <a:schemeClr val="dk1"/>
          </a:lnRef>
          <a:fillRef idx="3">
            <a:schemeClr val="dk1"/>
          </a:fillRef>
          <a:effectRef idx="2">
            <a:schemeClr val="dk1"/>
          </a:effectRef>
          <a:fontRef idx="minor">
            <a:schemeClr val="lt1"/>
          </a:fontRef>
        </p:style>
        <p:txBody>
          <a:bodyPr wrap="square" rtlCol="0">
            <a:spAutoFit/>
          </a:bodyPr>
          <a:lstStyle/>
          <a:p>
            <a:r>
              <a:rPr lang="en-US" sz="4400" dirty="0" smtClean="0">
                <a:solidFill>
                  <a:schemeClr val="accent5">
                    <a:lumMod val="20000"/>
                    <a:lumOff val="80000"/>
                  </a:schemeClr>
                </a:solidFill>
                <a:latin typeface="Berlin Sans FB Demi" pitchFamily="34" charset="0"/>
              </a:rPr>
              <a:t>HALF A LENS</a:t>
            </a:r>
            <a:endParaRPr lang="en-PH" sz="4000" dirty="0">
              <a:solidFill>
                <a:schemeClr val="accent5">
                  <a:lumMod val="20000"/>
                  <a:lumOff val="80000"/>
                </a:schemeClr>
              </a:solidFill>
              <a:latin typeface="Berlin Sans FB Demi" pitchFamily="34" charset="0"/>
            </a:endParaRPr>
          </a:p>
        </p:txBody>
      </p:sp>
    </p:spTree>
    <p:extLst>
      <p:ext uri="{BB962C8B-B14F-4D97-AF65-F5344CB8AC3E}">
        <p14:creationId xmlns:p14="http://schemas.microsoft.com/office/powerpoint/2010/main" val="21040075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par>
                                <p:cTn id="11" presetID="16" presetClass="entr" presetSubtype="21"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par>
                                <p:cTn id="14" presetID="16" presetClass="entr" presetSubtype="21"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par>
                                <p:cTn id="17" presetID="16" presetClass="entr" presetSubtype="2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grpSp>
      <p:sp>
        <p:nvSpPr>
          <p:cNvPr id="11" name="TextBox 10"/>
          <p:cNvSpPr txBox="1"/>
          <p:nvPr/>
        </p:nvSpPr>
        <p:spPr>
          <a:xfrm>
            <a:off x="30707" y="-6356"/>
            <a:ext cx="3533577" cy="892552"/>
          </a:xfrm>
          <a:prstGeom prst="rect">
            <a:avLst/>
          </a:prstGeom>
          <a:solidFill>
            <a:schemeClr val="tx1">
              <a:alpha val="50000"/>
            </a:schemeClr>
          </a:solidFill>
          <a:ln>
            <a:solidFill>
              <a:schemeClr val="dk1">
                <a:shade val="95000"/>
                <a:satMod val="105000"/>
                <a:alpha val="50000"/>
              </a:schemeClr>
            </a:solidFill>
          </a:ln>
        </p:spPr>
        <p:style>
          <a:lnRef idx="1">
            <a:schemeClr val="dk1"/>
          </a:lnRef>
          <a:fillRef idx="3">
            <a:schemeClr val="dk1"/>
          </a:fillRef>
          <a:effectRef idx="2">
            <a:schemeClr val="dk1"/>
          </a:effectRef>
          <a:fontRef idx="minor">
            <a:schemeClr val="lt1"/>
          </a:fontRef>
        </p:style>
        <p:txBody>
          <a:bodyPr wrap="square" rtlCol="0">
            <a:spAutoFit/>
          </a:bodyPr>
          <a:lstStyle/>
          <a:p>
            <a:r>
              <a:rPr lang="en-PH" sz="2800" dirty="0" smtClean="0">
                <a:solidFill>
                  <a:schemeClr val="accent5">
                    <a:lumMod val="20000"/>
                    <a:lumOff val="80000"/>
                  </a:schemeClr>
                </a:solidFill>
                <a:latin typeface="Berlin Sans FB Demi" pitchFamily="34" charset="0"/>
              </a:rPr>
              <a:t>LENSES: </a:t>
            </a:r>
          </a:p>
          <a:p>
            <a:r>
              <a:rPr lang="en-PH" sz="2400" dirty="0" smtClean="0">
                <a:solidFill>
                  <a:schemeClr val="accent5">
                    <a:lumMod val="20000"/>
                    <a:lumOff val="80000"/>
                  </a:schemeClr>
                </a:solidFill>
                <a:latin typeface="Berlin Sans FB Demi" pitchFamily="34" charset="0"/>
              </a:rPr>
              <a:t>THE “IMAGE BUILDERS”</a:t>
            </a:r>
            <a:endParaRPr lang="en-PH" sz="2400" dirty="0">
              <a:solidFill>
                <a:schemeClr val="accent5">
                  <a:lumMod val="20000"/>
                  <a:lumOff val="80000"/>
                </a:schemeClr>
              </a:solidFill>
              <a:latin typeface="Berlin Sans FB Demi" pitchFamily="34" charset="0"/>
            </a:endParaRPr>
          </a:p>
        </p:txBody>
      </p:sp>
      <p:grpSp>
        <p:nvGrpSpPr>
          <p:cNvPr id="7" name="Group 6"/>
          <p:cNvGrpSpPr/>
          <p:nvPr/>
        </p:nvGrpSpPr>
        <p:grpSpPr>
          <a:xfrm>
            <a:off x="125422" y="4506853"/>
            <a:ext cx="8654073" cy="1830873"/>
            <a:chOff x="152673" y="1802079"/>
            <a:chExt cx="7912967" cy="1454001"/>
          </a:xfrm>
        </p:grpSpPr>
        <p:grpSp>
          <p:nvGrpSpPr>
            <p:cNvPr id="5" name="Group 4"/>
            <p:cNvGrpSpPr/>
            <p:nvPr/>
          </p:nvGrpSpPr>
          <p:grpSpPr>
            <a:xfrm>
              <a:off x="152673" y="1833680"/>
              <a:ext cx="7912967" cy="1422400"/>
              <a:chOff x="152673" y="1833680"/>
              <a:chExt cx="7912967" cy="1422400"/>
            </a:xfrm>
          </p:grpSpPr>
          <p:sp>
            <p:nvSpPr>
              <p:cNvPr id="52" name="Pentagon 51"/>
              <p:cNvSpPr/>
              <p:nvPr/>
            </p:nvSpPr>
            <p:spPr>
              <a:xfrm rot="10800000">
                <a:off x="1187935" y="1933717"/>
                <a:ext cx="6863367" cy="1195424"/>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152673" y="1833680"/>
                <a:ext cx="1652086" cy="1422400"/>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sp>
            <p:nvSpPr>
              <p:cNvPr id="55" name="TextBox 54"/>
              <p:cNvSpPr txBox="1"/>
              <p:nvPr/>
            </p:nvSpPr>
            <p:spPr>
              <a:xfrm>
                <a:off x="1801209" y="1883240"/>
                <a:ext cx="6264431" cy="1099904"/>
              </a:xfrm>
              <a:prstGeom prst="rect">
                <a:avLst/>
              </a:prstGeom>
              <a:noFill/>
            </p:spPr>
            <p:txBody>
              <a:bodyPr wrap="square" rtlCol="0">
                <a:spAutoFit/>
              </a:bodyPr>
              <a:lstStyle/>
              <a:p>
                <a:pPr algn="just"/>
                <a:r>
                  <a:rPr lang="en-US" sz="2800" dirty="0" smtClean="0"/>
                  <a:t>For a thin lens, </a:t>
                </a:r>
              </a:p>
              <a:p>
                <a:pPr algn="just"/>
                <a:r>
                  <a:rPr lang="en-US" sz="2800" dirty="0" smtClean="0"/>
                  <a:t>focus to lens surface = focus to the center</a:t>
                </a:r>
              </a:p>
              <a:p>
                <a:pPr algn="ctr"/>
                <a:r>
                  <a:rPr lang="en-US" sz="2800" dirty="0" smtClean="0">
                    <a:solidFill>
                      <a:srgbClr val="C00000"/>
                    </a:solidFill>
                    <a:latin typeface="+mn-lt"/>
                  </a:rPr>
                  <a:t>(negligible difference)</a:t>
                </a:r>
                <a:endParaRPr lang="en-PH" sz="2800" dirty="0">
                  <a:solidFill>
                    <a:srgbClr val="C00000"/>
                  </a:solidFill>
                  <a:latin typeface="+mn-lt"/>
                </a:endParaRPr>
              </a:p>
            </p:txBody>
          </p:sp>
        </p:grpSp>
        <p:pic>
          <p:nvPicPr>
            <p:cNvPr id="79" name="Picture 7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409776" y="1802079"/>
              <a:ext cx="1205585" cy="1431597"/>
            </a:xfrm>
            <a:prstGeom prst="rect">
              <a:avLst/>
            </a:prstGeom>
          </p:spPr>
        </p:pic>
      </p:grpSp>
      <p:grpSp>
        <p:nvGrpSpPr>
          <p:cNvPr id="17" name="Group 16"/>
          <p:cNvGrpSpPr/>
          <p:nvPr/>
        </p:nvGrpSpPr>
        <p:grpSpPr>
          <a:xfrm>
            <a:off x="548719" y="993083"/>
            <a:ext cx="8139922" cy="3507051"/>
            <a:chOff x="768206" y="961723"/>
            <a:chExt cx="8139922" cy="3507051"/>
          </a:xfrm>
        </p:grpSpPr>
        <p:pic>
          <p:nvPicPr>
            <p:cNvPr id="16" name="Picture 15" descr="Screen shot 2015-04-11 at 6.28.31 A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8206" y="961723"/>
              <a:ext cx="8139922" cy="3507051"/>
            </a:xfrm>
            <a:prstGeom prst="rect">
              <a:avLst/>
            </a:prstGeom>
          </p:spPr>
        </p:pic>
        <p:sp>
          <p:nvSpPr>
            <p:cNvPr id="12" name="TextBox 11"/>
            <p:cNvSpPr txBox="1"/>
            <p:nvPr/>
          </p:nvSpPr>
          <p:spPr>
            <a:xfrm>
              <a:off x="7509603" y="3386860"/>
              <a:ext cx="830917" cy="369332"/>
            </a:xfrm>
            <a:prstGeom prst="rect">
              <a:avLst/>
            </a:prstGeom>
            <a:noFill/>
          </p:spPr>
          <p:txBody>
            <a:bodyPr wrap="square" rtlCol="0">
              <a:spAutoFit/>
            </a:bodyPr>
            <a:lstStyle/>
            <a:p>
              <a:pPr algn="ctr"/>
              <a:r>
                <a:rPr lang="en-US" dirty="0" smtClean="0">
                  <a:solidFill>
                    <a:srgbClr val="FFFF00"/>
                  </a:solidFill>
                </a:rPr>
                <a:t>2f = R</a:t>
              </a:r>
              <a:endParaRPr lang="en-US" dirty="0">
                <a:solidFill>
                  <a:srgbClr val="FFFF00"/>
                </a:solidFill>
              </a:endParaRPr>
            </a:p>
          </p:txBody>
        </p:sp>
      </p:grpSp>
      <p:sp>
        <p:nvSpPr>
          <p:cNvPr id="29" name="TextBox 28"/>
          <p:cNvSpPr txBox="1"/>
          <p:nvPr/>
        </p:nvSpPr>
        <p:spPr>
          <a:xfrm>
            <a:off x="156776" y="6300510"/>
            <a:ext cx="2022419" cy="307777"/>
          </a:xfrm>
          <a:prstGeom prst="rect">
            <a:avLst/>
          </a:prstGeom>
          <a:noFill/>
        </p:spPr>
        <p:txBody>
          <a:bodyPr wrap="square" rtlCol="0">
            <a:spAutoFit/>
          </a:bodyPr>
          <a:lstStyle/>
          <a:p>
            <a:r>
              <a:rPr lang="en-US" sz="1400" dirty="0" err="1" smtClean="0">
                <a:latin typeface="Arial Narrow" panose="020B0606020202030204" pitchFamily="34" charset="0"/>
              </a:rPr>
              <a:t>www.physicsclassroom.com</a:t>
            </a:r>
            <a:endParaRPr lang="en-US" sz="1400" dirty="0">
              <a:latin typeface="Arial Narrow" panose="020B0606020202030204" pitchFamily="34" charset="0"/>
            </a:endParaRPr>
          </a:p>
        </p:txBody>
      </p:sp>
      <p:sp>
        <p:nvSpPr>
          <p:cNvPr id="24" name="TextBox 23"/>
          <p:cNvSpPr txBox="1"/>
          <p:nvPr/>
        </p:nvSpPr>
        <p:spPr>
          <a:xfrm>
            <a:off x="3657600" y="130314"/>
            <a:ext cx="5410199" cy="707886"/>
          </a:xfrm>
          <a:prstGeom prst="rect">
            <a:avLst/>
          </a:prstGeom>
          <a:solidFill>
            <a:schemeClr val="tx1">
              <a:alpha val="50000"/>
            </a:schemeClr>
          </a:solidFill>
          <a:ln>
            <a:solidFill>
              <a:schemeClr val="dk1">
                <a:shade val="95000"/>
                <a:satMod val="105000"/>
                <a:alpha val="50000"/>
              </a:schemeClr>
            </a:solidFill>
          </a:ln>
        </p:spPr>
        <p:style>
          <a:lnRef idx="1">
            <a:schemeClr val="dk1"/>
          </a:lnRef>
          <a:fillRef idx="3">
            <a:schemeClr val="dk1"/>
          </a:fillRef>
          <a:effectRef idx="2">
            <a:schemeClr val="dk1"/>
          </a:effectRef>
          <a:fontRef idx="minor">
            <a:schemeClr val="lt1"/>
          </a:fontRef>
        </p:style>
        <p:txBody>
          <a:bodyPr wrap="square" rtlCol="0">
            <a:spAutoFit/>
          </a:bodyPr>
          <a:lstStyle/>
          <a:p>
            <a:r>
              <a:rPr lang="en-PH" sz="4000" dirty="0" smtClean="0">
                <a:solidFill>
                  <a:schemeClr val="accent3">
                    <a:lumMod val="20000"/>
                    <a:lumOff val="80000"/>
                  </a:schemeClr>
                </a:solidFill>
                <a:latin typeface="Berlin Sans FB Demi" pitchFamily="34" charset="0"/>
              </a:rPr>
              <a:t>The Anatomy of a Lens</a:t>
            </a:r>
            <a:endParaRPr lang="en-PH" sz="3600" dirty="0">
              <a:solidFill>
                <a:schemeClr val="accent3">
                  <a:lumMod val="20000"/>
                  <a:lumOff val="80000"/>
                </a:schemeClr>
              </a:solidFill>
              <a:latin typeface="Berlin Sans FB Demi" pitchFamily="34" charset="0"/>
            </a:endParaRPr>
          </a:p>
        </p:txBody>
      </p:sp>
    </p:spTree>
    <p:extLst>
      <p:ext uri="{BB962C8B-B14F-4D97-AF65-F5344CB8AC3E}">
        <p14:creationId xmlns:p14="http://schemas.microsoft.com/office/powerpoint/2010/main" val="8129205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grpSp>
      <p:grpSp>
        <p:nvGrpSpPr>
          <p:cNvPr id="7" name="Group 6"/>
          <p:cNvGrpSpPr/>
          <p:nvPr/>
        </p:nvGrpSpPr>
        <p:grpSpPr>
          <a:xfrm>
            <a:off x="156777" y="994554"/>
            <a:ext cx="8654072" cy="2041190"/>
            <a:chOff x="152673" y="1802079"/>
            <a:chExt cx="7912966" cy="1621026"/>
          </a:xfrm>
        </p:grpSpPr>
        <p:grpSp>
          <p:nvGrpSpPr>
            <p:cNvPr id="5" name="Group 4"/>
            <p:cNvGrpSpPr/>
            <p:nvPr/>
          </p:nvGrpSpPr>
          <p:grpSpPr>
            <a:xfrm>
              <a:off x="152673" y="1833680"/>
              <a:ext cx="7912966" cy="1589425"/>
              <a:chOff x="152673" y="1833680"/>
              <a:chExt cx="7912966" cy="1589425"/>
            </a:xfrm>
          </p:grpSpPr>
          <p:sp>
            <p:nvSpPr>
              <p:cNvPr id="52" name="Pentagon 51"/>
              <p:cNvSpPr/>
              <p:nvPr/>
            </p:nvSpPr>
            <p:spPr>
              <a:xfrm rot="10800000">
                <a:off x="1187935" y="1933717"/>
                <a:ext cx="6863367" cy="1195424"/>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152673" y="1833680"/>
                <a:ext cx="1652086" cy="1422400"/>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sp>
            <p:nvSpPr>
              <p:cNvPr id="55" name="TextBox 54"/>
              <p:cNvSpPr txBox="1"/>
              <p:nvPr/>
            </p:nvSpPr>
            <p:spPr>
              <a:xfrm>
                <a:off x="2015737" y="1883240"/>
                <a:ext cx="6049902" cy="1539865"/>
              </a:xfrm>
              <a:prstGeom prst="rect">
                <a:avLst/>
              </a:prstGeom>
              <a:noFill/>
            </p:spPr>
            <p:txBody>
              <a:bodyPr wrap="square" rtlCol="0">
                <a:spAutoFit/>
              </a:bodyPr>
              <a:lstStyle/>
              <a:p>
                <a:pPr algn="just"/>
                <a:r>
                  <a:rPr lang="en-US" sz="2400" dirty="0" smtClean="0">
                    <a:solidFill>
                      <a:srgbClr val="FF0000"/>
                    </a:solidFill>
                  </a:rPr>
                  <a:t>Ray Diagram for a Convex Lens</a:t>
                </a:r>
              </a:p>
              <a:p>
                <a:pPr marL="342900" indent="-342900" algn="just">
                  <a:buFont typeface="Arial"/>
                  <a:buChar char="•"/>
                </a:pPr>
                <a:r>
                  <a:rPr lang="en-US" sz="2400" dirty="0" smtClean="0"/>
                  <a:t>P-F Ray (Principal Ray/ Parallel Ray)</a:t>
                </a:r>
              </a:p>
              <a:p>
                <a:pPr marL="342900" indent="-342900" algn="just">
                  <a:buFont typeface="Arial"/>
                  <a:buChar char="•"/>
                </a:pPr>
                <a:r>
                  <a:rPr lang="en-US" sz="2400" dirty="0" smtClean="0"/>
                  <a:t>F-P Ray (Focal Ray)</a:t>
                </a:r>
              </a:p>
              <a:p>
                <a:pPr marL="342900" indent="-342900" algn="just">
                  <a:buFont typeface="Arial"/>
                  <a:buChar char="•"/>
                </a:pPr>
                <a:r>
                  <a:rPr lang="en-US" sz="2400" dirty="0" smtClean="0"/>
                  <a:t>V Ray (Vertex Ray)</a:t>
                </a:r>
              </a:p>
              <a:p>
                <a:pPr algn="just"/>
                <a:endParaRPr lang="en-PH" sz="2400" dirty="0">
                  <a:latin typeface="+mn-lt"/>
                </a:endParaRPr>
              </a:p>
            </p:txBody>
          </p:sp>
        </p:grpSp>
        <p:pic>
          <p:nvPicPr>
            <p:cNvPr id="79" name="Picture 7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409776" y="1802079"/>
              <a:ext cx="1205585" cy="1431597"/>
            </a:xfrm>
            <a:prstGeom prst="rect">
              <a:avLst/>
            </a:prstGeom>
          </p:spPr>
        </p:pic>
      </p:grpSp>
      <p:pic>
        <p:nvPicPr>
          <p:cNvPr id="3" name="Picture 2" descr="Screen shot 2015-04-11 at 1.27.53 A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2900" y="2891273"/>
            <a:ext cx="8280400" cy="3302000"/>
          </a:xfrm>
          <a:prstGeom prst="rect">
            <a:avLst/>
          </a:prstGeom>
        </p:spPr>
      </p:pic>
      <p:pic>
        <p:nvPicPr>
          <p:cNvPr id="9" name="Picture 8" descr="Screen shot 2015-04-11 at 1.28.15 A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5321" y="2890028"/>
            <a:ext cx="8204200" cy="3294690"/>
          </a:xfrm>
          <a:prstGeom prst="rect">
            <a:avLst/>
          </a:prstGeom>
        </p:spPr>
      </p:pic>
      <p:pic>
        <p:nvPicPr>
          <p:cNvPr id="10" name="Picture 9" descr="Screen shot 2015-04-11 at 1.28.26 AM.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23699" y="2895034"/>
            <a:ext cx="8218506" cy="3298530"/>
          </a:xfrm>
          <a:prstGeom prst="rect">
            <a:avLst/>
          </a:prstGeom>
        </p:spPr>
      </p:pic>
      <p:pic>
        <p:nvPicPr>
          <p:cNvPr id="11" name="Picture 10" descr="Screen shot 2015-04-11 at 1.28.45 A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39354" y="2929372"/>
            <a:ext cx="8349883" cy="3264192"/>
          </a:xfrm>
          <a:prstGeom prst="rect">
            <a:avLst/>
          </a:prstGeom>
        </p:spPr>
      </p:pic>
      <p:sp>
        <p:nvSpPr>
          <p:cNvPr id="30" name="Oval 29"/>
          <p:cNvSpPr/>
          <p:nvPr/>
        </p:nvSpPr>
        <p:spPr>
          <a:xfrm>
            <a:off x="6642953" y="3993979"/>
            <a:ext cx="945038" cy="1603750"/>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4572000" cy="307777"/>
          </a:xfrm>
          <a:prstGeom prst="rect">
            <a:avLst/>
          </a:prstGeom>
        </p:spPr>
        <p:txBody>
          <a:bodyPr>
            <a:spAutoFit/>
          </a:bodyPr>
          <a:lstStyle/>
          <a:p>
            <a:r>
              <a:rPr lang="en-US" sz="1400" dirty="0">
                <a:latin typeface="Arial Narrow" panose="020B0606020202030204" pitchFamily="34" charset="0"/>
              </a:rPr>
              <a:t>http://</a:t>
            </a:r>
            <a:r>
              <a:rPr lang="en-US" sz="1400" dirty="0" err="1">
                <a:latin typeface="Arial Narrow" panose="020B0606020202030204" pitchFamily="34" charset="0"/>
              </a:rPr>
              <a:t>www.gcsescience.com</a:t>
            </a:r>
            <a:r>
              <a:rPr lang="en-US" sz="1400" dirty="0">
                <a:latin typeface="Arial Narrow" panose="020B0606020202030204" pitchFamily="34" charset="0"/>
              </a:rPr>
              <a:t>/Convex-Lens-Focal-Point-</a:t>
            </a:r>
            <a:r>
              <a:rPr lang="en-US" sz="1400" dirty="0" err="1">
                <a:latin typeface="Arial Narrow" panose="020B0606020202030204" pitchFamily="34" charset="0"/>
              </a:rPr>
              <a:t>Length.gif</a:t>
            </a:r>
            <a:endParaRPr lang="en-US" sz="1400" dirty="0">
              <a:latin typeface="Arial Narrow" panose="020B0606020202030204" pitchFamily="34" charset="0"/>
            </a:endParaRPr>
          </a:p>
        </p:txBody>
      </p:sp>
      <p:sp>
        <p:nvSpPr>
          <p:cNvPr id="26" name="TextBox 25"/>
          <p:cNvSpPr txBox="1"/>
          <p:nvPr/>
        </p:nvSpPr>
        <p:spPr>
          <a:xfrm>
            <a:off x="30707" y="-6356"/>
            <a:ext cx="3533577" cy="892552"/>
          </a:xfrm>
          <a:prstGeom prst="rect">
            <a:avLst/>
          </a:prstGeom>
          <a:solidFill>
            <a:schemeClr val="tx1">
              <a:alpha val="50000"/>
            </a:schemeClr>
          </a:solidFill>
          <a:ln>
            <a:solidFill>
              <a:schemeClr val="dk1">
                <a:shade val="95000"/>
                <a:satMod val="105000"/>
                <a:alpha val="50000"/>
              </a:schemeClr>
            </a:solidFill>
          </a:ln>
        </p:spPr>
        <p:style>
          <a:lnRef idx="1">
            <a:schemeClr val="dk1"/>
          </a:lnRef>
          <a:fillRef idx="3">
            <a:schemeClr val="dk1"/>
          </a:fillRef>
          <a:effectRef idx="2">
            <a:schemeClr val="dk1"/>
          </a:effectRef>
          <a:fontRef idx="minor">
            <a:schemeClr val="lt1"/>
          </a:fontRef>
        </p:style>
        <p:txBody>
          <a:bodyPr wrap="square" rtlCol="0">
            <a:spAutoFit/>
          </a:bodyPr>
          <a:lstStyle/>
          <a:p>
            <a:r>
              <a:rPr lang="en-PH" sz="2800" dirty="0" smtClean="0">
                <a:solidFill>
                  <a:schemeClr val="accent5">
                    <a:lumMod val="20000"/>
                    <a:lumOff val="80000"/>
                  </a:schemeClr>
                </a:solidFill>
                <a:latin typeface="Berlin Sans FB Demi" pitchFamily="34" charset="0"/>
              </a:rPr>
              <a:t>LENSES: </a:t>
            </a:r>
          </a:p>
          <a:p>
            <a:r>
              <a:rPr lang="en-PH" sz="2400" dirty="0" smtClean="0">
                <a:solidFill>
                  <a:schemeClr val="accent5">
                    <a:lumMod val="20000"/>
                    <a:lumOff val="80000"/>
                  </a:schemeClr>
                </a:solidFill>
                <a:latin typeface="Berlin Sans FB Demi" pitchFamily="34" charset="0"/>
              </a:rPr>
              <a:t>THE “IMAGE BUILDERS”</a:t>
            </a:r>
            <a:endParaRPr lang="en-PH" sz="2400" dirty="0">
              <a:solidFill>
                <a:schemeClr val="accent5">
                  <a:lumMod val="20000"/>
                  <a:lumOff val="80000"/>
                </a:schemeClr>
              </a:solidFill>
              <a:latin typeface="Berlin Sans FB Demi" pitchFamily="34" charset="0"/>
            </a:endParaRPr>
          </a:p>
        </p:txBody>
      </p:sp>
      <p:sp>
        <p:nvSpPr>
          <p:cNvPr id="27" name="TextBox 26"/>
          <p:cNvSpPr txBox="1"/>
          <p:nvPr/>
        </p:nvSpPr>
        <p:spPr>
          <a:xfrm>
            <a:off x="3758199" y="72479"/>
            <a:ext cx="5309601" cy="769441"/>
          </a:xfrm>
          <a:prstGeom prst="rect">
            <a:avLst/>
          </a:prstGeom>
          <a:solidFill>
            <a:schemeClr val="tx1">
              <a:alpha val="50000"/>
            </a:schemeClr>
          </a:solidFill>
          <a:ln>
            <a:solidFill>
              <a:schemeClr val="dk1">
                <a:shade val="95000"/>
                <a:satMod val="105000"/>
                <a:alpha val="50000"/>
              </a:schemeClr>
            </a:solidFill>
          </a:ln>
        </p:spPr>
        <p:style>
          <a:lnRef idx="1">
            <a:schemeClr val="dk1"/>
          </a:lnRef>
          <a:fillRef idx="3">
            <a:schemeClr val="dk1"/>
          </a:fillRef>
          <a:effectRef idx="2">
            <a:schemeClr val="dk1"/>
          </a:effectRef>
          <a:fontRef idx="minor">
            <a:schemeClr val="lt1"/>
          </a:fontRef>
        </p:style>
        <p:txBody>
          <a:bodyPr wrap="square" rtlCol="0">
            <a:spAutoFit/>
          </a:bodyPr>
          <a:lstStyle/>
          <a:p>
            <a:r>
              <a:rPr lang="en-PH" sz="4400" dirty="0" smtClean="0">
                <a:solidFill>
                  <a:schemeClr val="accent3">
                    <a:lumMod val="20000"/>
                    <a:lumOff val="80000"/>
                  </a:schemeClr>
                </a:solidFill>
                <a:latin typeface="Berlin Sans FB Demi" pitchFamily="34" charset="0"/>
              </a:rPr>
              <a:t>Ray Tracing Method </a:t>
            </a:r>
            <a:endParaRPr lang="en-PH" sz="4000" dirty="0">
              <a:solidFill>
                <a:schemeClr val="accent3">
                  <a:lumMod val="20000"/>
                  <a:lumOff val="80000"/>
                </a:schemeClr>
              </a:solidFill>
              <a:latin typeface="Berlin Sans FB Demi" pitchFamily="34" charset="0"/>
            </a:endParaRPr>
          </a:p>
        </p:txBody>
      </p:sp>
    </p:spTree>
    <p:extLst>
      <p:ext uri="{BB962C8B-B14F-4D97-AF65-F5344CB8AC3E}">
        <p14:creationId xmlns:p14="http://schemas.microsoft.com/office/powerpoint/2010/main" val="2998917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grpSp>
      <p:grpSp>
        <p:nvGrpSpPr>
          <p:cNvPr id="7" name="Group 6"/>
          <p:cNvGrpSpPr/>
          <p:nvPr/>
        </p:nvGrpSpPr>
        <p:grpSpPr>
          <a:xfrm>
            <a:off x="156777" y="903441"/>
            <a:ext cx="8638391" cy="1458759"/>
            <a:chOff x="152673" y="1833680"/>
            <a:chExt cx="7898628" cy="1158484"/>
          </a:xfrm>
        </p:grpSpPr>
        <p:grpSp>
          <p:nvGrpSpPr>
            <p:cNvPr id="5" name="Group 4"/>
            <p:cNvGrpSpPr/>
            <p:nvPr/>
          </p:nvGrpSpPr>
          <p:grpSpPr>
            <a:xfrm>
              <a:off x="152673" y="1833680"/>
              <a:ext cx="7898628" cy="1158484"/>
              <a:chOff x="152673" y="1833680"/>
              <a:chExt cx="7898628" cy="1158484"/>
            </a:xfrm>
          </p:grpSpPr>
          <p:sp>
            <p:nvSpPr>
              <p:cNvPr id="52" name="Pentagon 51"/>
              <p:cNvSpPr/>
              <p:nvPr/>
            </p:nvSpPr>
            <p:spPr>
              <a:xfrm rot="10800000">
                <a:off x="1187934" y="1933717"/>
                <a:ext cx="6863367" cy="74714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152673" y="1833680"/>
                <a:ext cx="1333163" cy="1158484"/>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sp>
            <p:nvSpPr>
              <p:cNvPr id="55" name="TextBox 54"/>
              <p:cNvSpPr txBox="1"/>
              <p:nvPr/>
            </p:nvSpPr>
            <p:spPr>
              <a:xfrm>
                <a:off x="1414160" y="2057572"/>
                <a:ext cx="6522465" cy="659942"/>
              </a:xfrm>
              <a:prstGeom prst="rect">
                <a:avLst/>
              </a:prstGeom>
              <a:noFill/>
            </p:spPr>
            <p:txBody>
              <a:bodyPr wrap="square" rtlCol="0">
                <a:spAutoFit/>
              </a:bodyPr>
              <a:lstStyle/>
              <a:p>
                <a:pPr algn="just"/>
                <a:r>
                  <a:rPr lang="en-US" sz="2400" dirty="0" smtClean="0"/>
                  <a:t>Convex Lens: Location, Orientation, Size and Type</a:t>
                </a:r>
              </a:p>
              <a:p>
                <a:pPr algn="just"/>
                <a:endParaRPr lang="en-PH" sz="2400" dirty="0">
                  <a:latin typeface="+mn-lt"/>
                </a:endParaRPr>
              </a:p>
            </p:txBody>
          </p:sp>
        </p:grpSp>
        <p:pic>
          <p:nvPicPr>
            <p:cNvPr id="79" name="Picture 7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452783" y="1914150"/>
              <a:ext cx="823933" cy="978396"/>
            </a:xfrm>
            <a:prstGeom prst="rect">
              <a:avLst/>
            </a:prstGeom>
          </p:spPr>
        </p:pic>
      </p:grpSp>
      <p:sp>
        <p:nvSpPr>
          <p:cNvPr id="24" name="TextBox 23"/>
          <p:cNvSpPr txBox="1"/>
          <p:nvPr/>
        </p:nvSpPr>
        <p:spPr>
          <a:xfrm>
            <a:off x="124023" y="78400"/>
            <a:ext cx="9019977" cy="769441"/>
          </a:xfrm>
          <a:prstGeom prst="rect">
            <a:avLst/>
          </a:prstGeom>
          <a:solidFill>
            <a:schemeClr val="tx1">
              <a:alpha val="50000"/>
            </a:schemeClr>
          </a:solidFill>
          <a:ln>
            <a:solidFill>
              <a:schemeClr val="dk1">
                <a:shade val="95000"/>
                <a:satMod val="105000"/>
                <a:alpha val="50000"/>
              </a:schemeClr>
            </a:solidFill>
          </a:ln>
        </p:spPr>
        <p:style>
          <a:lnRef idx="1">
            <a:schemeClr val="dk1"/>
          </a:lnRef>
          <a:fillRef idx="3">
            <a:schemeClr val="dk1"/>
          </a:fillRef>
          <a:effectRef idx="2">
            <a:schemeClr val="dk1"/>
          </a:effectRef>
          <a:fontRef idx="minor">
            <a:schemeClr val="lt1"/>
          </a:fontRef>
        </p:style>
        <p:txBody>
          <a:bodyPr wrap="square" rtlCol="0">
            <a:spAutoFit/>
          </a:bodyPr>
          <a:lstStyle/>
          <a:p>
            <a:r>
              <a:rPr lang="en-PH" sz="4400" dirty="0">
                <a:solidFill>
                  <a:schemeClr val="accent5">
                    <a:lumMod val="20000"/>
                    <a:lumOff val="80000"/>
                  </a:schemeClr>
                </a:solidFill>
                <a:latin typeface="Berlin Sans FB Demi" pitchFamily="34" charset="0"/>
              </a:rPr>
              <a:t>LENSES: </a:t>
            </a:r>
            <a:r>
              <a:rPr lang="en-PH" sz="4000" dirty="0">
                <a:solidFill>
                  <a:schemeClr val="accent5">
                    <a:lumMod val="20000"/>
                    <a:lumOff val="80000"/>
                  </a:schemeClr>
                </a:solidFill>
                <a:latin typeface="Berlin Sans FB Demi" pitchFamily="34" charset="0"/>
              </a:rPr>
              <a:t>THE “</a:t>
            </a:r>
            <a:r>
              <a:rPr lang="en-PH" sz="4000" dirty="0" smtClean="0">
                <a:solidFill>
                  <a:schemeClr val="accent5">
                    <a:lumMod val="20000"/>
                    <a:lumOff val="80000"/>
                  </a:schemeClr>
                </a:solidFill>
                <a:latin typeface="Berlin Sans FB Demi" pitchFamily="34" charset="0"/>
              </a:rPr>
              <a:t>IMAGE BUILDERS</a:t>
            </a:r>
            <a:r>
              <a:rPr lang="en-PH" sz="4000" dirty="0">
                <a:solidFill>
                  <a:schemeClr val="accent5">
                    <a:lumMod val="20000"/>
                    <a:lumOff val="80000"/>
                  </a:schemeClr>
                </a:solidFill>
                <a:latin typeface="Berlin Sans FB Demi"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526990387"/>
              </p:ext>
            </p:extLst>
          </p:nvPr>
        </p:nvGraphicFramePr>
        <p:xfrm>
          <a:off x="124023" y="2316480"/>
          <a:ext cx="8859254" cy="4236720"/>
        </p:xfrm>
        <a:graphic>
          <a:graphicData uri="http://schemas.openxmlformats.org/drawingml/2006/table">
            <a:tbl>
              <a:tblPr firstRow="1" bandRow="1">
                <a:tableStyleId>{5C22544A-7EE6-4342-B048-85BDC9FD1C3A}</a:tableStyleId>
              </a:tblPr>
              <a:tblGrid>
                <a:gridCol w="533400"/>
                <a:gridCol w="1828800"/>
                <a:gridCol w="1525753"/>
                <a:gridCol w="1919795"/>
                <a:gridCol w="1525753"/>
                <a:gridCol w="1525753"/>
              </a:tblGrid>
              <a:tr h="417835">
                <a:tc>
                  <a:txBody>
                    <a:bodyPr/>
                    <a:lstStyle/>
                    <a:p>
                      <a:endParaRPr lang="en-US" sz="2400"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lt1"/>
                          </a:solidFill>
                        </a:rPr>
                        <a:t>Location of Object</a:t>
                      </a:r>
                      <a:endParaRPr lang="en-US" sz="2400" baseline="-25000" dirty="0" smtClean="0">
                        <a:solidFill>
                          <a:schemeClr val="tx1"/>
                        </a:solidFill>
                      </a:endParaRPr>
                    </a:p>
                  </a:txBody>
                  <a:tcPr anchor="ct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lt1"/>
                          </a:solidFill>
                        </a:rPr>
                        <a:t>Image</a:t>
                      </a:r>
                      <a:endParaRPr lang="en-US" sz="2400" baseline="-25000" dirty="0" smtClean="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17835">
                <a:tc>
                  <a:txBody>
                    <a:bodyPr/>
                    <a:lstStyle/>
                    <a:p>
                      <a:endParaRPr lang="en-US" sz="2400" dirty="0"/>
                    </a:p>
                  </a:txBody>
                  <a:tcPr/>
                </a:tc>
                <a:tc vMerge="1">
                  <a:txBody>
                    <a:bodyPr/>
                    <a:lstStyle/>
                    <a:p>
                      <a:endParaRPr lang="en-US" dirty="0"/>
                    </a:p>
                  </a:txBody>
                  <a:tcPr/>
                </a:tc>
                <a:tc>
                  <a:txBody>
                    <a:bodyPr/>
                    <a:lstStyle/>
                    <a:p>
                      <a:pPr algn="ctr"/>
                      <a:r>
                        <a:rPr lang="en-US" sz="4400" b="1" dirty="0" smtClean="0"/>
                        <a:t>L</a:t>
                      </a:r>
                      <a:r>
                        <a:rPr lang="en-US" sz="2400" dirty="0" smtClean="0"/>
                        <a:t>ocation</a:t>
                      </a:r>
                      <a:endParaRPr lang="en-US" sz="2400" dirty="0"/>
                    </a:p>
                  </a:txBody>
                  <a:tcPr/>
                </a:tc>
                <a:tc>
                  <a:txBody>
                    <a:bodyPr/>
                    <a:lstStyle/>
                    <a:p>
                      <a:pPr algn="ctr"/>
                      <a:r>
                        <a:rPr lang="en-US" sz="4400" b="1" dirty="0" smtClean="0"/>
                        <a:t>O</a:t>
                      </a:r>
                      <a:r>
                        <a:rPr lang="en-US" sz="2400" dirty="0" smtClean="0"/>
                        <a:t>rientation</a:t>
                      </a:r>
                      <a:endParaRPr lang="en-US" sz="2400" dirty="0"/>
                    </a:p>
                  </a:txBody>
                  <a:tcPr/>
                </a:tc>
                <a:tc>
                  <a:txBody>
                    <a:bodyPr/>
                    <a:lstStyle/>
                    <a:p>
                      <a:pPr algn="ctr"/>
                      <a:r>
                        <a:rPr lang="en-US" sz="4400" b="1" dirty="0" smtClean="0"/>
                        <a:t>S</a:t>
                      </a:r>
                      <a:r>
                        <a:rPr lang="en-US" sz="2400" dirty="0" smtClean="0"/>
                        <a:t>ize</a:t>
                      </a:r>
                      <a:endParaRPr lang="en-US" sz="2400" dirty="0"/>
                    </a:p>
                  </a:txBody>
                  <a:tcPr/>
                </a:tc>
                <a:tc>
                  <a:txBody>
                    <a:bodyPr/>
                    <a:lstStyle/>
                    <a:p>
                      <a:pPr algn="ctr"/>
                      <a:r>
                        <a:rPr lang="en-US" sz="4400" b="1" dirty="0" smtClean="0"/>
                        <a:t>T</a:t>
                      </a:r>
                      <a:r>
                        <a:rPr lang="en-US" sz="2400" dirty="0" smtClean="0"/>
                        <a:t>ype</a:t>
                      </a:r>
                      <a:endParaRPr lang="en-US" sz="2400" dirty="0"/>
                    </a:p>
                  </a:txBody>
                  <a:tcPr/>
                </a:tc>
              </a:tr>
              <a:tr h="417835">
                <a:tc>
                  <a:txBody>
                    <a:bodyPr/>
                    <a:lstStyle/>
                    <a:p>
                      <a:pPr algn="ctr"/>
                      <a:r>
                        <a:rPr lang="en-US" sz="2400" dirty="0" smtClean="0"/>
                        <a:t>C</a:t>
                      </a:r>
                      <a:endParaRPr 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beyond 2F</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a:p>
                  </a:txBody>
                  <a:tcPr/>
                </a:tc>
              </a:tr>
              <a:tr h="417835">
                <a:tc>
                  <a:txBody>
                    <a:bodyPr/>
                    <a:lstStyle/>
                    <a:p>
                      <a:pPr algn="ctr"/>
                      <a:endParaRPr 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at 2F</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a:p>
                  </a:txBody>
                  <a:tcPr/>
                </a:tc>
              </a:tr>
              <a:tr h="752103">
                <a:tc>
                  <a:txBody>
                    <a:bodyPr/>
                    <a:lstStyle/>
                    <a:p>
                      <a:pPr algn="ctr"/>
                      <a:r>
                        <a:rPr lang="en-US" sz="2400" dirty="0" smtClean="0"/>
                        <a:t>B</a:t>
                      </a:r>
                      <a:endParaRPr 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between</a:t>
                      </a:r>
                      <a:r>
                        <a:rPr lang="en-US" sz="2400" baseline="0" dirty="0" smtClean="0"/>
                        <a:t> 2F &amp; F</a:t>
                      </a:r>
                      <a:endParaRPr lang="en-US" sz="2400" dirty="0" smtClean="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dirty="0"/>
                    </a:p>
                  </a:txBody>
                  <a:tcPr/>
                </a:tc>
                <a:tc>
                  <a:txBody>
                    <a:bodyPr/>
                    <a:lstStyle/>
                    <a:p>
                      <a:pPr algn="ctr"/>
                      <a:endParaRPr lang="en-US" sz="2400"/>
                    </a:p>
                  </a:txBody>
                  <a:tcPr/>
                </a:tc>
              </a:tr>
              <a:tr h="417835">
                <a:tc>
                  <a:txBody>
                    <a:bodyPr/>
                    <a:lstStyle/>
                    <a:p>
                      <a:pPr algn="ctr"/>
                      <a:endParaRPr 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at F</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r>
              <a:tr h="752103">
                <a:tc>
                  <a:txBody>
                    <a:bodyPr/>
                    <a:lstStyle/>
                    <a:p>
                      <a:pPr algn="ctr"/>
                      <a:r>
                        <a:rPr lang="en-US" sz="2400" dirty="0" smtClean="0"/>
                        <a:t>A</a:t>
                      </a:r>
                      <a:endParaRPr 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between</a:t>
                      </a:r>
                      <a:r>
                        <a:rPr lang="en-US" sz="2400" baseline="0" dirty="0" smtClean="0"/>
                        <a:t> F &amp; lens</a:t>
                      </a:r>
                      <a:endParaRPr lang="en-US" sz="2400" dirty="0" smtClean="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p:spTree>
    <p:extLst>
      <p:ext uri="{BB962C8B-B14F-4D97-AF65-F5344CB8AC3E}">
        <p14:creationId xmlns:p14="http://schemas.microsoft.com/office/powerpoint/2010/main" val="295004735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Screen shot 2015-04-11 at 12.08.35 AM.png"/>
          <p:cNvPicPr>
            <a:picLocks noChangeAspect="1"/>
          </p:cNvPicPr>
          <p:nvPr/>
        </p:nvPicPr>
        <p:blipFill rotWithShape="1">
          <a:blip r:embed="rId3">
            <a:extLst>
              <a:ext uri="{28A0092B-C50C-407E-A947-70E740481C1C}">
                <a14:useLocalDpi xmlns:a14="http://schemas.microsoft.com/office/drawing/2010/main" val="0"/>
              </a:ext>
            </a:extLst>
          </a:blip>
          <a:srcRect l="13148" t="19421" r="22792" b="7912"/>
          <a:stretch/>
        </p:blipFill>
        <p:spPr>
          <a:xfrm>
            <a:off x="601079" y="2257906"/>
            <a:ext cx="1668226" cy="1254393"/>
          </a:xfrm>
          <a:prstGeom prst="rect">
            <a:avLst/>
          </a:prstGeom>
        </p:spPr>
      </p:pic>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4" cstate="print">
              <a:duotone>
                <a:prstClr val="black"/>
                <a:schemeClr val="accent2">
                  <a:tint val="45000"/>
                  <a:satMod val="400000"/>
                </a:schemeClr>
              </a:duotone>
              <a:extLst>
                <a:ext uri="{BEBA8EAE-BF5A-486C-A8C5-ECC9F3942E4B}">
                  <a14:imgProps xmlns:a14="http://schemas.microsoft.com/office/drawing/2010/main">
                    <a14:imgLayer r:embed="rId5">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8" cstate="print">
              <a:grayscl/>
              <a:extLst>
                <a:ext uri="{BEBA8EAE-BF5A-486C-A8C5-ECC9F3942E4B}">
                  <a14:imgProps xmlns:a14="http://schemas.microsoft.com/office/drawing/2010/main">
                    <a14:imgLayer r:embed="rId9">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10" cstate="print">
              <a:duotone>
                <a:prstClr val="black"/>
                <a:schemeClr val="accent4">
                  <a:tint val="45000"/>
                  <a:satMod val="400000"/>
                </a:schemeClr>
              </a:duotone>
              <a:extLst>
                <a:ext uri="{BEBA8EAE-BF5A-486C-A8C5-ECC9F3942E4B}">
                  <a14:imgProps xmlns:a14="http://schemas.microsoft.com/office/drawing/2010/main">
                    <a14:imgLayer r:embed="rId11">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2" cstate="print">
              <a:duotone>
                <a:prstClr val="black"/>
                <a:schemeClr val="accent2">
                  <a:tint val="45000"/>
                  <a:satMod val="400000"/>
                </a:schemeClr>
              </a:duotone>
              <a:extLst>
                <a:ext uri="{BEBA8EAE-BF5A-486C-A8C5-ECC9F3942E4B}">
                  <a14:imgProps xmlns:a14="http://schemas.microsoft.com/office/drawing/2010/main">
                    <a14:imgLayer r:embed="rId13">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grpSp>
      <p:grpSp>
        <p:nvGrpSpPr>
          <p:cNvPr id="7" name="Group 6"/>
          <p:cNvGrpSpPr/>
          <p:nvPr/>
        </p:nvGrpSpPr>
        <p:grpSpPr>
          <a:xfrm>
            <a:off x="156777" y="1034346"/>
            <a:ext cx="8638391" cy="1458759"/>
            <a:chOff x="152673" y="1833680"/>
            <a:chExt cx="7898628" cy="1158484"/>
          </a:xfrm>
        </p:grpSpPr>
        <p:grpSp>
          <p:nvGrpSpPr>
            <p:cNvPr id="5" name="Group 4"/>
            <p:cNvGrpSpPr/>
            <p:nvPr/>
          </p:nvGrpSpPr>
          <p:grpSpPr>
            <a:xfrm>
              <a:off x="152673" y="1833680"/>
              <a:ext cx="7898628" cy="1158484"/>
              <a:chOff x="152673" y="1833680"/>
              <a:chExt cx="7898628" cy="1158484"/>
            </a:xfrm>
          </p:grpSpPr>
          <p:sp>
            <p:nvSpPr>
              <p:cNvPr id="52" name="Pentagon 51"/>
              <p:cNvSpPr/>
              <p:nvPr/>
            </p:nvSpPr>
            <p:spPr>
              <a:xfrm rot="10800000">
                <a:off x="1187934" y="1933717"/>
                <a:ext cx="6863367" cy="74714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152673" y="1833680"/>
                <a:ext cx="1333163" cy="1158484"/>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sp>
            <p:nvSpPr>
              <p:cNvPr id="55" name="TextBox 54"/>
              <p:cNvSpPr txBox="1"/>
              <p:nvPr/>
            </p:nvSpPr>
            <p:spPr>
              <a:xfrm>
                <a:off x="1414160" y="2057572"/>
                <a:ext cx="6522465" cy="659942"/>
              </a:xfrm>
              <a:prstGeom prst="rect">
                <a:avLst/>
              </a:prstGeom>
              <a:noFill/>
            </p:spPr>
            <p:txBody>
              <a:bodyPr wrap="square" rtlCol="0">
                <a:spAutoFit/>
              </a:bodyPr>
              <a:lstStyle/>
              <a:p>
                <a:pPr algn="just"/>
                <a:r>
                  <a:rPr lang="en-US" sz="2400" dirty="0" smtClean="0"/>
                  <a:t>Convex Lens: Location, Orientation, Size and Type</a:t>
                </a:r>
              </a:p>
              <a:p>
                <a:pPr algn="just"/>
                <a:endParaRPr lang="en-PH" sz="2400" dirty="0">
                  <a:latin typeface="+mn-lt"/>
                </a:endParaRPr>
              </a:p>
            </p:txBody>
          </p:sp>
        </p:grpSp>
        <p:pic>
          <p:nvPicPr>
            <p:cNvPr id="79" name="Picture 78"/>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452783" y="1914150"/>
              <a:ext cx="823933" cy="978396"/>
            </a:xfrm>
            <a:prstGeom prst="rect">
              <a:avLst/>
            </a:prstGeom>
          </p:spPr>
        </p:pic>
      </p:grpSp>
      <p:sp>
        <p:nvSpPr>
          <p:cNvPr id="24" name="TextBox 23"/>
          <p:cNvSpPr txBox="1"/>
          <p:nvPr/>
        </p:nvSpPr>
        <p:spPr>
          <a:xfrm>
            <a:off x="124023" y="78400"/>
            <a:ext cx="9019977" cy="769441"/>
          </a:xfrm>
          <a:prstGeom prst="rect">
            <a:avLst/>
          </a:prstGeom>
          <a:solidFill>
            <a:schemeClr val="tx1">
              <a:alpha val="50000"/>
            </a:schemeClr>
          </a:solidFill>
          <a:ln>
            <a:solidFill>
              <a:schemeClr val="dk1">
                <a:shade val="95000"/>
                <a:satMod val="105000"/>
                <a:alpha val="50000"/>
              </a:schemeClr>
            </a:solidFill>
          </a:ln>
        </p:spPr>
        <p:style>
          <a:lnRef idx="1">
            <a:schemeClr val="dk1"/>
          </a:lnRef>
          <a:fillRef idx="3">
            <a:schemeClr val="dk1"/>
          </a:fillRef>
          <a:effectRef idx="2">
            <a:schemeClr val="dk1"/>
          </a:effectRef>
          <a:fontRef idx="minor">
            <a:schemeClr val="lt1"/>
          </a:fontRef>
        </p:style>
        <p:txBody>
          <a:bodyPr wrap="square" rtlCol="0">
            <a:spAutoFit/>
          </a:bodyPr>
          <a:lstStyle/>
          <a:p>
            <a:r>
              <a:rPr lang="en-PH" sz="4400" dirty="0">
                <a:solidFill>
                  <a:schemeClr val="accent5">
                    <a:lumMod val="20000"/>
                    <a:lumOff val="80000"/>
                  </a:schemeClr>
                </a:solidFill>
                <a:latin typeface="Berlin Sans FB Demi" pitchFamily="34" charset="0"/>
              </a:rPr>
              <a:t>LENSES: </a:t>
            </a:r>
            <a:r>
              <a:rPr lang="en-PH" sz="4000" dirty="0">
                <a:solidFill>
                  <a:schemeClr val="accent5">
                    <a:lumMod val="20000"/>
                    <a:lumOff val="80000"/>
                  </a:schemeClr>
                </a:solidFill>
                <a:latin typeface="Berlin Sans FB Demi" pitchFamily="34" charset="0"/>
              </a:rPr>
              <a:t>THE “</a:t>
            </a:r>
            <a:r>
              <a:rPr lang="en-PH" sz="4000" dirty="0" smtClean="0">
                <a:solidFill>
                  <a:schemeClr val="accent5">
                    <a:lumMod val="20000"/>
                    <a:lumOff val="80000"/>
                  </a:schemeClr>
                </a:solidFill>
                <a:latin typeface="Berlin Sans FB Demi" pitchFamily="34" charset="0"/>
              </a:rPr>
              <a:t>IMAGE BUILDERS</a:t>
            </a:r>
            <a:r>
              <a:rPr lang="en-PH" sz="4000" dirty="0">
                <a:solidFill>
                  <a:schemeClr val="accent5">
                    <a:lumMod val="20000"/>
                    <a:lumOff val="80000"/>
                  </a:schemeClr>
                </a:solidFill>
                <a:latin typeface="Berlin Sans FB Demi" pitchFamily="34" charset="0"/>
              </a:rPr>
              <a:t>”</a:t>
            </a:r>
          </a:p>
        </p:txBody>
      </p:sp>
      <p:pic>
        <p:nvPicPr>
          <p:cNvPr id="2" name="Picture 1" descr="Screen shot 2015-04-11 at 2.03.44 A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43407" y="2148147"/>
            <a:ext cx="3191315" cy="4364895"/>
          </a:xfrm>
          <a:prstGeom prst="rect">
            <a:avLst/>
          </a:prstGeom>
        </p:spPr>
      </p:pic>
      <p:pic>
        <p:nvPicPr>
          <p:cNvPr id="26" name="Picture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795908" y="2170292"/>
            <a:ext cx="3191315" cy="2931975"/>
          </a:xfrm>
          <a:prstGeom prst="rect">
            <a:avLst/>
          </a:prstGeom>
        </p:spPr>
      </p:pic>
      <p:pic>
        <p:nvPicPr>
          <p:cNvPr id="28" name="Picture 27" descr="Screen shot 2015-04-11 at 12.08.46 AM.png"/>
          <p:cNvPicPr>
            <a:picLocks noChangeAspect="1"/>
          </p:cNvPicPr>
          <p:nvPr/>
        </p:nvPicPr>
        <p:blipFill rotWithShape="1">
          <a:blip r:embed="rId18">
            <a:extLst>
              <a:ext uri="{28A0092B-C50C-407E-A947-70E740481C1C}">
                <a14:useLocalDpi xmlns:a14="http://schemas.microsoft.com/office/drawing/2010/main" val="0"/>
              </a:ext>
            </a:extLst>
          </a:blip>
          <a:srcRect l="13746" t="16292" r="22411" b="8002"/>
          <a:stretch/>
        </p:blipFill>
        <p:spPr>
          <a:xfrm>
            <a:off x="580074" y="3657950"/>
            <a:ext cx="1661831" cy="1305021"/>
          </a:xfrm>
          <a:prstGeom prst="rect">
            <a:avLst/>
          </a:prstGeom>
        </p:spPr>
      </p:pic>
      <p:pic>
        <p:nvPicPr>
          <p:cNvPr id="29" name="Picture 28" descr="Screen shot 2015-04-11 at 12.08.54 AM.png"/>
          <p:cNvPicPr>
            <a:picLocks noChangeAspect="1"/>
          </p:cNvPicPr>
          <p:nvPr/>
        </p:nvPicPr>
        <p:blipFill rotWithShape="1">
          <a:blip r:embed="rId19">
            <a:extLst>
              <a:ext uri="{28A0092B-C50C-407E-A947-70E740481C1C}">
                <a14:useLocalDpi xmlns:a14="http://schemas.microsoft.com/office/drawing/2010/main" val="0"/>
              </a:ext>
            </a:extLst>
          </a:blip>
          <a:srcRect l="12538" t="9423" r="21749" b="8853"/>
          <a:stretch/>
        </p:blipFill>
        <p:spPr>
          <a:xfrm>
            <a:off x="583992" y="5111650"/>
            <a:ext cx="1676773" cy="1395514"/>
          </a:xfrm>
          <a:prstGeom prst="rect">
            <a:avLst/>
          </a:prstGeom>
        </p:spPr>
      </p:pic>
      <p:sp>
        <p:nvSpPr>
          <p:cNvPr id="4" name="Rectangle 3"/>
          <p:cNvSpPr/>
          <p:nvPr/>
        </p:nvSpPr>
        <p:spPr>
          <a:xfrm>
            <a:off x="0" y="6385555"/>
            <a:ext cx="4572000" cy="338554"/>
          </a:xfrm>
          <a:prstGeom prst="rect">
            <a:avLst/>
          </a:prstGeom>
        </p:spPr>
        <p:txBody>
          <a:bodyPr>
            <a:spAutoFit/>
          </a:bodyPr>
          <a:lstStyle/>
          <a:p>
            <a:r>
              <a:rPr lang="en-US" sz="800" dirty="0"/>
              <a:t>http://</a:t>
            </a:r>
            <a:r>
              <a:rPr lang="en-US" sz="800" dirty="0" err="1"/>
              <a:t>scioly.org</a:t>
            </a:r>
            <a:r>
              <a:rPr lang="en-US" sz="800" dirty="0"/>
              <a:t>/wiki/images/thumb/e/e9/</a:t>
            </a:r>
            <a:r>
              <a:rPr lang="en-US" sz="800" dirty="0" err="1"/>
              <a:t>Image_Location_Lenses.jpg</a:t>
            </a:r>
            <a:r>
              <a:rPr lang="en-US" sz="800" dirty="0"/>
              <a:t>/600px-Image_Location_Lenses.jpg</a:t>
            </a:r>
          </a:p>
        </p:txBody>
      </p:sp>
    </p:spTree>
    <p:extLst>
      <p:ext uri="{BB962C8B-B14F-4D97-AF65-F5344CB8AC3E}">
        <p14:creationId xmlns:p14="http://schemas.microsoft.com/office/powerpoint/2010/main" val="140313306"/>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grpSp>
      <p:grpSp>
        <p:nvGrpSpPr>
          <p:cNvPr id="7" name="Group 6"/>
          <p:cNvGrpSpPr/>
          <p:nvPr/>
        </p:nvGrpSpPr>
        <p:grpSpPr>
          <a:xfrm>
            <a:off x="156777" y="1034346"/>
            <a:ext cx="8638391" cy="1458759"/>
            <a:chOff x="152673" y="1833680"/>
            <a:chExt cx="7898628" cy="1158484"/>
          </a:xfrm>
        </p:grpSpPr>
        <p:grpSp>
          <p:nvGrpSpPr>
            <p:cNvPr id="5" name="Group 4"/>
            <p:cNvGrpSpPr/>
            <p:nvPr/>
          </p:nvGrpSpPr>
          <p:grpSpPr>
            <a:xfrm>
              <a:off x="152673" y="1833680"/>
              <a:ext cx="7898628" cy="1158484"/>
              <a:chOff x="152673" y="1833680"/>
              <a:chExt cx="7898628" cy="1158484"/>
            </a:xfrm>
          </p:grpSpPr>
          <p:sp>
            <p:nvSpPr>
              <p:cNvPr id="52" name="Pentagon 51"/>
              <p:cNvSpPr/>
              <p:nvPr/>
            </p:nvSpPr>
            <p:spPr>
              <a:xfrm rot="10800000">
                <a:off x="1187934" y="1933717"/>
                <a:ext cx="6863367" cy="74714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152673" y="1833680"/>
                <a:ext cx="1333163" cy="1158484"/>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sp>
            <p:nvSpPr>
              <p:cNvPr id="55" name="TextBox 54"/>
              <p:cNvSpPr txBox="1"/>
              <p:nvPr/>
            </p:nvSpPr>
            <p:spPr>
              <a:xfrm>
                <a:off x="1414160" y="2057572"/>
                <a:ext cx="6522465" cy="659942"/>
              </a:xfrm>
              <a:prstGeom prst="rect">
                <a:avLst/>
              </a:prstGeom>
              <a:noFill/>
            </p:spPr>
            <p:txBody>
              <a:bodyPr wrap="square" rtlCol="0">
                <a:spAutoFit/>
              </a:bodyPr>
              <a:lstStyle/>
              <a:p>
                <a:pPr algn="just"/>
                <a:r>
                  <a:rPr lang="en-US" sz="2400" dirty="0" smtClean="0"/>
                  <a:t>Convex Lens: Location, Orientation, Size and Type</a:t>
                </a:r>
              </a:p>
              <a:p>
                <a:pPr algn="just"/>
                <a:endParaRPr lang="en-PH" sz="2400" dirty="0">
                  <a:latin typeface="+mn-lt"/>
                </a:endParaRPr>
              </a:p>
            </p:txBody>
          </p:sp>
        </p:grpSp>
        <p:pic>
          <p:nvPicPr>
            <p:cNvPr id="79" name="Picture 7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452783" y="1914150"/>
              <a:ext cx="823933" cy="978396"/>
            </a:xfrm>
            <a:prstGeom prst="rect">
              <a:avLst/>
            </a:prstGeom>
          </p:spPr>
        </p:pic>
      </p:grpSp>
      <p:sp>
        <p:nvSpPr>
          <p:cNvPr id="24" name="TextBox 23"/>
          <p:cNvSpPr txBox="1"/>
          <p:nvPr/>
        </p:nvSpPr>
        <p:spPr>
          <a:xfrm>
            <a:off x="124023" y="78400"/>
            <a:ext cx="9019977" cy="769441"/>
          </a:xfrm>
          <a:prstGeom prst="rect">
            <a:avLst/>
          </a:prstGeom>
          <a:solidFill>
            <a:schemeClr val="tx1">
              <a:alpha val="50000"/>
            </a:schemeClr>
          </a:solidFill>
          <a:ln>
            <a:solidFill>
              <a:schemeClr val="dk1">
                <a:shade val="95000"/>
                <a:satMod val="105000"/>
                <a:alpha val="50000"/>
              </a:schemeClr>
            </a:solidFill>
          </a:ln>
        </p:spPr>
        <p:style>
          <a:lnRef idx="1">
            <a:schemeClr val="dk1"/>
          </a:lnRef>
          <a:fillRef idx="3">
            <a:schemeClr val="dk1"/>
          </a:fillRef>
          <a:effectRef idx="2">
            <a:schemeClr val="dk1"/>
          </a:effectRef>
          <a:fontRef idx="minor">
            <a:schemeClr val="lt1"/>
          </a:fontRef>
        </p:style>
        <p:txBody>
          <a:bodyPr wrap="square" rtlCol="0">
            <a:spAutoFit/>
          </a:bodyPr>
          <a:lstStyle/>
          <a:p>
            <a:r>
              <a:rPr lang="en-PH" sz="4400" dirty="0">
                <a:solidFill>
                  <a:schemeClr val="accent5">
                    <a:lumMod val="20000"/>
                    <a:lumOff val="80000"/>
                  </a:schemeClr>
                </a:solidFill>
                <a:latin typeface="Berlin Sans FB Demi" pitchFamily="34" charset="0"/>
              </a:rPr>
              <a:t>LENSES: </a:t>
            </a:r>
            <a:r>
              <a:rPr lang="en-PH" sz="4000" dirty="0">
                <a:solidFill>
                  <a:schemeClr val="accent5">
                    <a:lumMod val="20000"/>
                    <a:lumOff val="80000"/>
                  </a:schemeClr>
                </a:solidFill>
                <a:latin typeface="Berlin Sans FB Demi" pitchFamily="34" charset="0"/>
              </a:rPr>
              <a:t>THE “</a:t>
            </a:r>
            <a:r>
              <a:rPr lang="en-PH" sz="4000" dirty="0" smtClean="0">
                <a:solidFill>
                  <a:schemeClr val="accent5">
                    <a:lumMod val="20000"/>
                    <a:lumOff val="80000"/>
                  </a:schemeClr>
                </a:solidFill>
                <a:latin typeface="Berlin Sans FB Demi" pitchFamily="34" charset="0"/>
              </a:rPr>
              <a:t>IMAGE BUILDERS</a:t>
            </a:r>
            <a:r>
              <a:rPr lang="en-PH" sz="4000" dirty="0">
                <a:solidFill>
                  <a:schemeClr val="accent5">
                    <a:lumMod val="20000"/>
                    <a:lumOff val="80000"/>
                  </a:schemeClr>
                </a:solidFill>
                <a:latin typeface="Berlin Sans FB Demi" pitchFamily="34"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802267914"/>
              </p:ext>
            </p:extLst>
          </p:nvPr>
        </p:nvGraphicFramePr>
        <p:xfrm>
          <a:off x="64130" y="2253075"/>
          <a:ext cx="9079869" cy="4526280"/>
        </p:xfrm>
        <a:graphic>
          <a:graphicData uri="http://schemas.openxmlformats.org/drawingml/2006/table">
            <a:tbl>
              <a:tblPr firstRow="1" bandRow="1">
                <a:tableStyleId>{7DF18680-E054-41AD-8BC1-D1AEF772440D}</a:tableStyleId>
              </a:tblPr>
              <a:tblGrid>
                <a:gridCol w="516068"/>
                <a:gridCol w="2156397"/>
                <a:gridCol w="2258187"/>
                <a:gridCol w="1421892"/>
                <a:gridCol w="1684020"/>
                <a:gridCol w="1043305"/>
              </a:tblGrid>
              <a:tr h="377468">
                <a:tc>
                  <a:txBody>
                    <a:bodyPr/>
                    <a:lstStyle/>
                    <a:p>
                      <a:endParaRPr lang="en-US" sz="2400"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lt1"/>
                          </a:solidFill>
                        </a:rPr>
                        <a:t>Location of Object</a:t>
                      </a:r>
                      <a:endParaRPr lang="en-US" sz="2400" baseline="-25000" dirty="0" smtClean="0">
                        <a:solidFill>
                          <a:schemeClr val="tx1"/>
                        </a:solidFill>
                      </a:endParaRPr>
                    </a:p>
                  </a:txBody>
                  <a:tcPr anchor="ct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lt1"/>
                          </a:solidFill>
                        </a:rPr>
                        <a:t>Image</a:t>
                      </a:r>
                      <a:endParaRPr lang="en-US" sz="2400" baseline="-25000" dirty="0" smtClean="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7468">
                <a:tc>
                  <a:txBody>
                    <a:bodyPr/>
                    <a:lstStyle/>
                    <a:p>
                      <a:endParaRPr lang="en-US" sz="2400" dirty="0"/>
                    </a:p>
                  </a:txBody>
                  <a:tcPr/>
                </a:tc>
                <a:tc vMerge="1">
                  <a:txBody>
                    <a:bodyPr/>
                    <a:lstStyle/>
                    <a:p>
                      <a:endParaRPr lang="en-US" dirty="0"/>
                    </a:p>
                  </a:txBody>
                  <a:tcPr/>
                </a:tc>
                <a:tc>
                  <a:txBody>
                    <a:bodyPr/>
                    <a:lstStyle/>
                    <a:p>
                      <a:pPr algn="ctr"/>
                      <a:r>
                        <a:rPr lang="en-US" sz="4400" b="1" dirty="0" smtClean="0"/>
                        <a:t>L</a:t>
                      </a:r>
                      <a:r>
                        <a:rPr lang="en-US" sz="2400" dirty="0" smtClean="0"/>
                        <a:t>ocation</a:t>
                      </a:r>
                      <a:endParaRPr lang="en-US" sz="2400" dirty="0"/>
                    </a:p>
                  </a:txBody>
                  <a:tcPr/>
                </a:tc>
                <a:tc>
                  <a:txBody>
                    <a:bodyPr/>
                    <a:lstStyle/>
                    <a:p>
                      <a:pPr algn="ctr"/>
                      <a:r>
                        <a:rPr lang="en-US" sz="4400" b="1" dirty="0" smtClean="0"/>
                        <a:t>O</a:t>
                      </a:r>
                      <a:r>
                        <a:rPr lang="en-US" sz="2400" dirty="0" smtClean="0"/>
                        <a:t>rientation</a:t>
                      </a:r>
                      <a:endParaRPr lang="en-US" sz="2400" dirty="0"/>
                    </a:p>
                  </a:txBody>
                  <a:tcPr/>
                </a:tc>
                <a:tc>
                  <a:txBody>
                    <a:bodyPr/>
                    <a:lstStyle/>
                    <a:p>
                      <a:pPr algn="ctr"/>
                      <a:r>
                        <a:rPr lang="en-US" sz="4400" b="1" dirty="0" smtClean="0"/>
                        <a:t>S</a:t>
                      </a:r>
                      <a:r>
                        <a:rPr lang="en-US" sz="2400" dirty="0" smtClean="0"/>
                        <a:t>ize</a:t>
                      </a:r>
                      <a:endParaRPr lang="en-US" sz="2400" dirty="0"/>
                    </a:p>
                  </a:txBody>
                  <a:tcPr/>
                </a:tc>
                <a:tc>
                  <a:txBody>
                    <a:bodyPr/>
                    <a:lstStyle/>
                    <a:p>
                      <a:pPr algn="ctr"/>
                      <a:r>
                        <a:rPr lang="en-US" sz="4400" b="1" dirty="0" smtClean="0"/>
                        <a:t>T</a:t>
                      </a:r>
                      <a:r>
                        <a:rPr lang="en-US" sz="2400" dirty="0" smtClean="0"/>
                        <a:t>ype</a:t>
                      </a:r>
                      <a:endParaRPr lang="en-US" sz="2400" dirty="0"/>
                    </a:p>
                  </a:txBody>
                  <a:tcPr/>
                </a:tc>
              </a:tr>
              <a:tr h="518160">
                <a:tc>
                  <a:txBody>
                    <a:bodyPr/>
                    <a:lstStyle/>
                    <a:p>
                      <a:r>
                        <a:rPr lang="en-US" sz="2400" dirty="0" smtClean="0"/>
                        <a:t>C</a:t>
                      </a:r>
                      <a:endParaRPr lang="en-US" sz="2400" dirty="0"/>
                    </a:p>
                  </a:txBody>
                  <a:tcPr/>
                </a:tc>
                <a:tc>
                  <a:txBody>
                    <a:bodyPr/>
                    <a:lstStyle/>
                    <a:p>
                      <a:r>
                        <a:rPr lang="en-US" sz="2400" dirty="0" smtClean="0"/>
                        <a:t>beyond 2F</a:t>
                      </a:r>
                      <a:endParaRPr lang="en-US" sz="2400" dirty="0"/>
                    </a:p>
                  </a:txBody>
                  <a:tcPr/>
                </a:tc>
                <a:tc>
                  <a:txBody>
                    <a:bodyPr/>
                    <a:lstStyle/>
                    <a:p>
                      <a:r>
                        <a:rPr lang="en-US" sz="2400" dirty="0" smtClean="0"/>
                        <a:t>between 2F </a:t>
                      </a:r>
                      <a:r>
                        <a:rPr lang="en-US" sz="2400" baseline="0" dirty="0" smtClean="0"/>
                        <a:t> &amp;</a:t>
                      </a:r>
                      <a:r>
                        <a:rPr lang="en-US" sz="2400" dirty="0" smtClean="0"/>
                        <a:t> F</a:t>
                      </a:r>
                      <a:endParaRPr lang="en-US" sz="2400" dirty="0"/>
                    </a:p>
                  </a:txBody>
                  <a:tcPr/>
                </a:tc>
                <a:tc>
                  <a:txBody>
                    <a:bodyPr/>
                    <a:lstStyle/>
                    <a:p>
                      <a:r>
                        <a:rPr lang="en-US" sz="2400" dirty="0" smtClean="0"/>
                        <a:t>inverted</a:t>
                      </a:r>
                      <a:endParaRPr lang="en-US" sz="2400" dirty="0"/>
                    </a:p>
                  </a:txBody>
                  <a:tcPr/>
                </a:tc>
                <a:tc>
                  <a:txBody>
                    <a:bodyPr/>
                    <a:lstStyle/>
                    <a:p>
                      <a:r>
                        <a:rPr lang="en-US" sz="2400" dirty="0" smtClean="0"/>
                        <a:t>reduced</a:t>
                      </a:r>
                      <a:endParaRPr lang="en-US" sz="2400" dirty="0"/>
                    </a:p>
                  </a:txBody>
                  <a:tcPr/>
                </a:tc>
                <a:tc>
                  <a:txBody>
                    <a:bodyPr/>
                    <a:lstStyle/>
                    <a:p>
                      <a:r>
                        <a:rPr lang="en-US" sz="2400" dirty="0" smtClean="0"/>
                        <a:t>real</a:t>
                      </a:r>
                      <a:endParaRPr lang="en-US" sz="2400" dirty="0"/>
                    </a:p>
                  </a:txBody>
                  <a:tcPr/>
                </a:tc>
              </a:tr>
              <a:tr h="533400">
                <a:tc>
                  <a:txBody>
                    <a:bodyPr/>
                    <a:lstStyle/>
                    <a:p>
                      <a:endParaRPr lang="en-US" sz="2400" dirty="0"/>
                    </a:p>
                  </a:txBody>
                  <a:tcPr/>
                </a:tc>
                <a:tc>
                  <a:txBody>
                    <a:bodyPr/>
                    <a:lstStyle/>
                    <a:p>
                      <a:r>
                        <a:rPr lang="en-US" sz="2400" dirty="0" smtClean="0"/>
                        <a:t>at 2F</a:t>
                      </a:r>
                      <a:endParaRPr lang="en-US" sz="2400" dirty="0"/>
                    </a:p>
                  </a:txBody>
                  <a:tcPr/>
                </a:tc>
                <a:tc>
                  <a:txBody>
                    <a:bodyPr/>
                    <a:lstStyle/>
                    <a:p>
                      <a:r>
                        <a:rPr lang="en-US" sz="2400" dirty="0" smtClean="0"/>
                        <a:t>at 2F</a:t>
                      </a:r>
                      <a:endParaRPr lang="en-US" sz="2400" dirty="0"/>
                    </a:p>
                  </a:txBody>
                  <a:tcPr/>
                </a:tc>
                <a:tc>
                  <a:txBody>
                    <a:bodyPr/>
                    <a:lstStyle/>
                    <a:p>
                      <a:r>
                        <a:rPr lang="en-US" sz="2400" dirty="0" smtClean="0"/>
                        <a:t>inverted</a:t>
                      </a:r>
                      <a:endParaRPr lang="en-US" sz="2400" dirty="0"/>
                    </a:p>
                  </a:txBody>
                  <a:tcPr/>
                </a:tc>
                <a:tc>
                  <a:txBody>
                    <a:bodyPr/>
                    <a:lstStyle/>
                    <a:p>
                      <a:r>
                        <a:rPr lang="en-US" sz="2400" dirty="0" smtClean="0"/>
                        <a:t>the</a:t>
                      </a:r>
                      <a:r>
                        <a:rPr lang="en-US" sz="2400" baseline="0" dirty="0" smtClean="0"/>
                        <a:t> same</a:t>
                      </a:r>
                      <a:endParaRPr lang="en-US" sz="2400" dirty="0"/>
                    </a:p>
                  </a:txBody>
                  <a:tcPr/>
                </a:tc>
                <a:tc>
                  <a:txBody>
                    <a:bodyPr/>
                    <a:lstStyle/>
                    <a:p>
                      <a:r>
                        <a:rPr lang="en-US" sz="2400" dirty="0" smtClean="0"/>
                        <a:t>real</a:t>
                      </a:r>
                      <a:endParaRPr lang="en-US" sz="2400" dirty="0"/>
                    </a:p>
                  </a:txBody>
                  <a:tcPr/>
                </a:tc>
              </a:tr>
              <a:tr h="533400">
                <a:tc>
                  <a:txBody>
                    <a:bodyPr/>
                    <a:lstStyle/>
                    <a:p>
                      <a:r>
                        <a:rPr lang="en-US" sz="2400" dirty="0" smtClean="0"/>
                        <a:t>B</a:t>
                      </a:r>
                      <a:endParaRPr lang="en-US" sz="2400" dirty="0"/>
                    </a:p>
                  </a:txBody>
                  <a:tcPr/>
                </a:tc>
                <a:tc>
                  <a:txBody>
                    <a:bodyPr/>
                    <a:lstStyle/>
                    <a:p>
                      <a:r>
                        <a:rPr lang="en-US" sz="2400" dirty="0" smtClean="0"/>
                        <a:t>between</a:t>
                      </a:r>
                      <a:r>
                        <a:rPr lang="en-US" sz="2400" baseline="0" dirty="0" smtClean="0"/>
                        <a:t> 2F &amp;F</a:t>
                      </a:r>
                      <a:endParaRPr lang="en-US" sz="2400" dirty="0"/>
                    </a:p>
                  </a:txBody>
                  <a:tcPr/>
                </a:tc>
                <a:tc>
                  <a:txBody>
                    <a:bodyPr/>
                    <a:lstStyle/>
                    <a:p>
                      <a:r>
                        <a:rPr lang="en-US" sz="2400" dirty="0" smtClean="0"/>
                        <a:t>&gt; 2F</a:t>
                      </a:r>
                      <a:endParaRPr lang="en-US" sz="2400" dirty="0"/>
                    </a:p>
                  </a:txBody>
                  <a:tcPr/>
                </a:tc>
                <a:tc>
                  <a:txBody>
                    <a:bodyPr/>
                    <a:lstStyle/>
                    <a:p>
                      <a:r>
                        <a:rPr lang="en-US" sz="2400" dirty="0" smtClean="0"/>
                        <a:t>inverted</a:t>
                      </a:r>
                      <a:endParaRPr lang="en-US" sz="2400" dirty="0"/>
                    </a:p>
                  </a:txBody>
                  <a:tcPr/>
                </a:tc>
                <a:tc>
                  <a:txBody>
                    <a:bodyPr/>
                    <a:lstStyle/>
                    <a:p>
                      <a:r>
                        <a:rPr lang="en-US" sz="2400" dirty="0" smtClean="0"/>
                        <a:t>enlarged</a:t>
                      </a:r>
                      <a:endParaRPr lang="en-US" sz="2400" dirty="0"/>
                    </a:p>
                  </a:txBody>
                  <a:tcPr/>
                </a:tc>
                <a:tc>
                  <a:txBody>
                    <a:bodyPr/>
                    <a:lstStyle/>
                    <a:p>
                      <a:r>
                        <a:rPr lang="en-US" sz="2400" dirty="0" smtClean="0"/>
                        <a:t>real</a:t>
                      </a:r>
                      <a:endParaRPr lang="en-US" sz="2400" dirty="0"/>
                    </a:p>
                  </a:txBody>
                  <a:tcPr/>
                </a:tc>
              </a:tr>
              <a:tr h="533400">
                <a:tc>
                  <a:txBody>
                    <a:bodyPr/>
                    <a:lstStyle/>
                    <a:p>
                      <a:endParaRPr lang="en-US" sz="2400" dirty="0"/>
                    </a:p>
                  </a:txBody>
                  <a:tcPr/>
                </a:tc>
                <a:tc>
                  <a:txBody>
                    <a:bodyPr/>
                    <a:lstStyle/>
                    <a:p>
                      <a:r>
                        <a:rPr lang="en-US" sz="2400" dirty="0" smtClean="0"/>
                        <a:t>at F</a:t>
                      </a:r>
                      <a:endParaRPr lang="en-US" sz="2400" dirty="0"/>
                    </a:p>
                  </a:txBody>
                  <a:tcPr/>
                </a:tc>
                <a:tc>
                  <a:txBody>
                    <a:bodyPr/>
                    <a:lstStyle/>
                    <a:p>
                      <a:r>
                        <a:rPr lang="en-US" sz="2400" dirty="0" smtClean="0"/>
                        <a:t>no image</a:t>
                      </a:r>
                      <a:endParaRPr lang="en-US" sz="2400" dirty="0"/>
                    </a:p>
                  </a:txBody>
                  <a:tcPr/>
                </a:tc>
                <a:tc gridSpan="3">
                  <a:txBody>
                    <a:bodyPr/>
                    <a:lstStyle/>
                    <a:p>
                      <a:pPr algn="ctr"/>
                      <a:endParaRPr lang="en-US" sz="2400" dirty="0">
                        <a:solidFill>
                          <a:srgbClr val="FF0000"/>
                        </a:solidFill>
                      </a:endParaRPr>
                    </a:p>
                  </a:txBody>
                  <a:tcPr/>
                </a:tc>
                <a:tc hMerge="1">
                  <a:txBody>
                    <a:bodyPr/>
                    <a:lstStyle/>
                    <a:p>
                      <a:endParaRPr lang="en-US" sz="1400" dirty="0">
                        <a:solidFill>
                          <a:srgbClr val="FF0000"/>
                        </a:solidFill>
                      </a:endParaRPr>
                    </a:p>
                  </a:txBody>
                  <a:tcPr/>
                </a:tc>
                <a:tc hMerge="1">
                  <a:txBody>
                    <a:bodyPr/>
                    <a:lstStyle/>
                    <a:p>
                      <a:endParaRPr lang="en-US" sz="1400" dirty="0">
                        <a:solidFill>
                          <a:srgbClr val="FF0000"/>
                        </a:solidFill>
                      </a:endParaRPr>
                    </a:p>
                  </a:txBody>
                  <a:tcPr/>
                </a:tc>
              </a:tr>
              <a:tr h="822960">
                <a:tc>
                  <a:txBody>
                    <a:bodyPr/>
                    <a:lstStyle/>
                    <a:p>
                      <a:r>
                        <a:rPr lang="en-US" sz="2400" dirty="0" smtClean="0"/>
                        <a:t>A</a:t>
                      </a:r>
                      <a:endParaRPr lang="en-US" sz="2400" dirty="0"/>
                    </a:p>
                  </a:txBody>
                  <a:tcPr/>
                </a:tc>
                <a:tc>
                  <a:txBody>
                    <a:bodyPr/>
                    <a:lstStyle/>
                    <a:p>
                      <a:r>
                        <a:rPr lang="en-US" sz="2400" dirty="0" smtClean="0"/>
                        <a:t>between</a:t>
                      </a:r>
                      <a:r>
                        <a:rPr lang="en-US" sz="2400" baseline="0" dirty="0" smtClean="0"/>
                        <a:t> F &amp; lens</a:t>
                      </a:r>
                      <a:endParaRPr lang="en-US" sz="2400" dirty="0"/>
                    </a:p>
                  </a:txBody>
                  <a:tcPr/>
                </a:tc>
                <a:tc>
                  <a:txBody>
                    <a:bodyPr/>
                    <a:lstStyle/>
                    <a:p>
                      <a:r>
                        <a:rPr lang="en-US" sz="2400" dirty="0" smtClean="0"/>
                        <a:t>behind</a:t>
                      </a:r>
                      <a:r>
                        <a:rPr lang="en-US" sz="2400" baseline="0" dirty="0" smtClean="0"/>
                        <a:t> lens</a:t>
                      </a:r>
                      <a:endParaRPr lang="en-US" sz="2400" dirty="0"/>
                    </a:p>
                  </a:txBody>
                  <a:tcPr/>
                </a:tc>
                <a:tc>
                  <a:txBody>
                    <a:bodyPr/>
                    <a:lstStyle/>
                    <a:p>
                      <a:r>
                        <a:rPr lang="en-US" sz="2400" dirty="0" smtClean="0"/>
                        <a:t>upright</a:t>
                      </a:r>
                      <a:endParaRPr lang="en-US" sz="2400" dirty="0"/>
                    </a:p>
                  </a:txBody>
                  <a:tcPr/>
                </a:tc>
                <a:tc>
                  <a:txBody>
                    <a:bodyPr/>
                    <a:lstStyle/>
                    <a:p>
                      <a:r>
                        <a:rPr lang="en-US" sz="2400" dirty="0" smtClean="0"/>
                        <a:t>enlarged</a:t>
                      </a:r>
                      <a:endParaRPr lang="en-US" sz="2400" dirty="0"/>
                    </a:p>
                  </a:txBody>
                  <a:tcPr/>
                </a:tc>
                <a:tc>
                  <a:txBody>
                    <a:bodyPr/>
                    <a:lstStyle/>
                    <a:p>
                      <a:r>
                        <a:rPr lang="en-US" sz="2400" dirty="0" smtClean="0"/>
                        <a:t>virtual</a:t>
                      </a:r>
                      <a:endParaRPr lang="en-US" sz="2400" dirty="0"/>
                    </a:p>
                  </a:txBody>
                  <a:tcPr/>
                </a:tc>
              </a:tr>
            </a:tbl>
          </a:graphicData>
        </a:graphic>
      </p:graphicFrame>
      <p:grpSp>
        <p:nvGrpSpPr>
          <p:cNvPr id="16" name="Group 15"/>
          <p:cNvGrpSpPr/>
          <p:nvPr/>
        </p:nvGrpSpPr>
        <p:grpSpPr>
          <a:xfrm>
            <a:off x="5370611" y="5100935"/>
            <a:ext cx="3239989" cy="461665"/>
            <a:chOff x="4516554" y="4555704"/>
            <a:chExt cx="4161157" cy="461665"/>
          </a:xfrm>
        </p:grpSpPr>
        <p:cxnSp>
          <p:nvCxnSpPr>
            <p:cNvPr id="11" name="Straight Arrow Connector 10"/>
            <p:cNvCxnSpPr/>
            <p:nvPr/>
          </p:nvCxnSpPr>
          <p:spPr>
            <a:xfrm>
              <a:off x="4516554" y="4686300"/>
              <a:ext cx="4161157"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26959" y="4555704"/>
              <a:ext cx="2486254" cy="461665"/>
            </a:xfrm>
            <a:prstGeom prst="rect">
              <a:avLst/>
            </a:prstGeom>
            <a:solidFill>
              <a:schemeClr val="accent1">
                <a:lumMod val="20000"/>
                <a:lumOff val="80000"/>
              </a:schemeClr>
            </a:solidFill>
          </p:spPr>
          <p:txBody>
            <a:bodyPr wrap="square" rtlCol="0">
              <a:spAutoFit/>
            </a:bodyPr>
            <a:lstStyle/>
            <a:p>
              <a:pPr algn="ctr"/>
              <a:r>
                <a:rPr lang="en-US" sz="2400" dirty="0" smtClean="0">
                  <a:solidFill>
                    <a:srgbClr val="FF0000"/>
                  </a:solidFill>
                </a:rPr>
                <a:t>not applicable</a:t>
              </a:r>
              <a:endParaRPr lang="en-US" sz="2400" dirty="0">
                <a:solidFill>
                  <a:srgbClr val="FF0000"/>
                </a:solidFill>
              </a:endParaRPr>
            </a:p>
          </p:txBody>
        </p:sp>
      </p:grpSp>
    </p:spTree>
    <p:extLst>
      <p:ext uri="{BB962C8B-B14F-4D97-AF65-F5344CB8AC3E}">
        <p14:creationId xmlns:p14="http://schemas.microsoft.com/office/powerpoint/2010/main" val="85488478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grpSp>
      <p:grpSp>
        <p:nvGrpSpPr>
          <p:cNvPr id="7" name="Group 6"/>
          <p:cNvGrpSpPr/>
          <p:nvPr/>
        </p:nvGrpSpPr>
        <p:grpSpPr>
          <a:xfrm>
            <a:off x="156777" y="994554"/>
            <a:ext cx="8654072" cy="2041190"/>
            <a:chOff x="152673" y="1802079"/>
            <a:chExt cx="7912966" cy="1621026"/>
          </a:xfrm>
        </p:grpSpPr>
        <p:grpSp>
          <p:nvGrpSpPr>
            <p:cNvPr id="5" name="Group 4"/>
            <p:cNvGrpSpPr/>
            <p:nvPr/>
          </p:nvGrpSpPr>
          <p:grpSpPr>
            <a:xfrm>
              <a:off x="152673" y="1833680"/>
              <a:ext cx="7912966" cy="1589425"/>
              <a:chOff x="152673" y="1833680"/>
              <a:chExt cx="7912966" cy="1589425"/>
            </a:xfrm>
          </p:grpSpPr>
          <p:sp>
            <p:nvSpPr>
              <p:cNvPr id="52" name="Pentagon 51"/>
              <p:cNvSpPr/>
              <p:nvPr/>
            </p:nvSpPr>
            <p:spPr>
              <a:xfrm rot="10800000">
                <a:off x="1187935" y="1933717"/>
                <a:ext cx="6863367" cy="1195424"/>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152673" y="1833680"/>
                <a:ext cx="1652086" cy="1422400"/>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sp>
            <p:nvSpPr>
              <p:cNvPr id="55" name="TextBox 54"/>
              <p:cNvSpPr txBox="1"/>
              <p:nvPr/>
            </p:nvSpPr>
            <p:spPr>
              <a:xfrm>
                <a:off x="2015737" y="1883240"/>
                <a:ext cx="6049902" cy="1539865"/>
              </a:xfrm>
              <a:prstGeom prst="rect">
                <a:avLst/>
              </a:prstGeom>
              <a:noFill/>
            </p:spPr>
            <p:txBody>
              <a:bodyPr wrap="square" rtlCol="0">
                <a:spAutoFit/>
              </a:bodyPr>
              <a:lstStyle/>
              <a:p>
                <a:pPr algn="just"/>
                <a:r>
                  <a:rPr lang="en-US" sz="2400" dirty="0" smtClean="0">
                    <a:solidFill>
                      <a:srgbClr val="FF0000"/>
                    </a:solidFill>
                  </a:rPr>
                  <a:t>Ray Diagram for a Concave Lens</a:t>
                </a:r>
              </a:p>
              <a:p>
                <a:pPr marL="342900" indent="-342900" algn="just">
                  <a:buFont typeface="Arial"/>
                  <a:buChar char="•"/>
                </a:pPr>
                <a:r>
                  <a:rPr lang="en-US" sz="2400" dirty="0" smtClean="0"/>
                  <a:t>P-F Ray (Principal Ray/ Parallel Ray)</a:t>
                </a:r>
              </a:p>
              <a:p>
                <a:pPr marL="342900" indent="-342900" algn="just">
                  <a:buFont typeface="Arial"/>
                  <a:buChar char="•"/>
                </a:pPr>
                <a:r>
                  <a:rPr lang="en-US" sz="2400" dirty="0"/>
                  <a:t>V Ray </a:t>
                </a:r>
                <a:r>
                  <a:rPr lang="en-US" sz="2400" dirty="0" smtClean="0"/>
                  <a:t>(Vertex Ray</a:t>
                </a:r>
                <a:r>
                  <a:rPr lang="en-US" sz="2400" dirty="0"/>
                  <a:t>)</a:t>
                </a:r>
              </a:p>
              <a:p>
                <a:pPr marL="342900" indent="-342900" algn="just">
                  <a:buFont typeface="Arial"/>
                  <a:buChar char="•"/>
                </a:pPr>
                <a:r>
                  <a:rPr lang="en-US" sz="2400" dirty="0" smtClean="0"/>
                  <a:t>F-P Ray (Focal Ray)</a:t>
                </a:r>
              </a:p>
              <a:p>
                <a:pPr algn="just"/>
                <a:endParaRPr lang="en-PH" sz="2400" dirty="0">
                  <a:latin typeface="+mn-lt"/>
                </a:endParaRPr>
              </a:p>
            </p:txBody>
          </p:sp>
        </p:grpSp>
        <p:pic>
          <p:nvPicPr>
            <p:cNvPr id="79" name="Picture 7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409776" y="1802079"/>
              <a:ext cx="1205585" cy="1431597"/>
            </a:xfrm>
            <a:prstGeom prst="rect">
              <a:avLst/>
            </a:prstGeom>
          </p:spPr>
        </p:pic>
      </p:grpSp>
      <p:sp>
        <p:nvSpPr>
          <p:cNvPr id="24" name="TextBox 23"/>
          <p:cNvSpPr txBox="1"/>
          <p:nvPr/>
        </p:nvSpPr>
        <p:spPr>
          <a:xfrm>
            <a:off x="124023" y="78400"/>
            <a:ext cx="9019977" cy="769441"/>
          </a:xfrm>
          <a:prstGeom prst="rect">
            <a:avLst/>
          </a:prstGeom>
          <a:solidFill>
            <a:schemeClr val="tx1">
              <a:alpha val="50000"/>
            </a:schemeClr>
          </a:solidFill>
          <a:ln>
            <a:solidFill>
              <a:schemeClr val="dk1">
                <a:shade val="95000"/>
                <a:satMod val="105000"/>
                <a:alpha val="50000"/>
              </a:schemeClr>
            </a:solidFill>
          </a:ln>
        </p:spPr>
        <p:style>
          <a:lnRef idx="1">
            <a:schemeClr val="dk1"/>
          </a:lnRef>
          <a:fillRef idx="3">
            <a:schemeClr val="dk1"/>
          </a:fillRef>
          <a:effectRef idx="2">
            <a:schemeClr val="dk1"/>
          </a:effectRef>
          <a:fontRef idx="minor">
            <a:schemeClr val="lt1"/>
          </a:fontRef>
        </p:style>
        <p:txBody>
          <a:bodyPr wrap="square" rtlCol="0">
            <a:spAutoFit/>
          </a:bodyPr>
          <a:lstStyle/>
          <a:p>
            <a:r>
              <a:rPr lang="en-PH" sz="4400" dirty="0">
                <a:solidFill>
                  <a:schemeClr val="accent5">
                    <a:lumMod val="20000"/>
                    <a:lumOff val="80000"/>
                  </a:schemeClr>
                </a:solidFill>
                <a:latin typeface="Berlin Sans FB Demi" pitchFamily="34" charset="0"/>
              </a:rPr>
              <a:t>LENSES: </a:t>
            </a:r>
            <a:r>
              <a:rPr lang="en-PH" sz="4000" dirty="0">
                <a:solidFill>
                  <a:schemeClr val="accent5">
                    <a:lumMod val="20000"/>
                    <a:lumOff val="80000"/>
                  </a:schemeClr>
                </a:solidFill>
                <a:latin typeface="Berlin Sans FB Demi" pitchFamily="34" charset="0"/>
              </a:rPr>
              <a:t>THE “</a:t>
            </a:r>
            <a:r>
              <a:rPr lang="en-PH" sz="4000" dirty="0" smtClean="0">
                <a:solidFill>
                  <a:schemeClr val="accent5">
                    <a:lumMod val="20000"/>
                    <a:lumOff val="80000"/>
                  </a:schemeClr>
                </a:solidFill>
                <a:latin typeface="Berlin Sans FB Demi" pitchFamily="34" charset="0"/>
              </a:rPr>
              <a:t>IMAGE BUILDERS</a:t>
            </a:r>
            <a:r>
              <a:rPr lang="en-PH" sz="4000" dirty="0">
                <a:solidFill>
                  <a:schemeClr val="accent5">
                    <a:lumMod val="20000"/>
                    <a:lumOff val="80000"/>
                  </a:schemeClr>
                </a:solidFill>
                <a:latin typeface="Berlin Sans FB Demi" pitchFamily="34" charset="0"/>
              </a:rPr>
              <a:t>”</a:t>
            </a:r>
          </a:p>
        </p:txBody>
      </p:sp>
      <p:pic>
        <p:nvPicPr>
          <p:cNvPr id="2" name="Picture 1" descr="Screen shot 2015-04-11 at 1.42.53 AM.png"/>
          <p:cNvPicPr>
            <a:picLocks noChangeAspect="1"/>
          </p:cNvPicPr>
          <p:nvPr/>
        </p:nvPicPr>
        <p:blipFill rotWithShape="1">
          <a:blip r:embed="rId15">
            <a:extLst>
              <a:ext uri="{28A0092B-C50C-407E-A947-70E740481C1C}">
                <a14:useLocalDpi xmlns:a14="http://schemas.microsoft.com/office/drawing/2010/main" val="0"/>
              </a:ext>
            </a:extLst>
          </a:blip>
          <a:srcRect r="6909" b="67082"/>
          <a:stretch/>
        </p:blipFill>
        <p:spPr>
          <a:xfrm>
            <a:off x="1841804" y="2963502"/>
            <a:ext cx="6299605" cy="2681266"/>
          </a:xfrm>
          <a:prstGeom prst="rect">
            <a:avLst/>
          </a:prstGeom>
        </p:spPr>
      </p:pic>
      <p:pic>
        <p:nvPicPr>
          <p:cNvPr id="37" name="Picture 36" descr="Screen shot 2015-04-11 at 1.42.53 AM.png"/>
          <p:cNvPicPr>
            <a:picLocks noChangeAspect="1"/>
          </p:cNvPicPr>
          <p:nvPr/>
        </p:nvPicPr>
        <p:blipFill rotWithShape="1">
          <a:blip r:embed="rId15">
            <a:extLst>
              <a:ext uri="{28A0092B-C50C-407E-A947-70E740481C1C}">
                <a14:useLocalDpi xmlns:a14="http://schemas.microsoft.com/office/drawing/2010/main" val="0"/>
              </a:ext>
            </a:extLst>
          </a:blip>
          <a:srcRect t="34511" r="7008" b="32956"/>
          <a:stretch/>
        </p:blipFill>
        <p:spPr>
          <a:xfrm>
            <a:off x="1869962" y="2964983"/>
            <a:ext cx="6292868" cy="2649905"/>
          </a:xfrm>
          <a:prstGeom prst="rect">
            <a:avLst/>
          </a:prstGeom>
        </p:spPr>
      </p:pic>
      <p:grpSp>
        <p:nvGrpSpPr>
          <p:cNvPr id="21" name="Group 20"/>
          <p:cNvGrpSpPr/>
          <p:nvPr/>
        </p:nvGrpSpPr>
        <p:grpSpPr>
          <a:xfrm>
            <a:off x="2591514" y="3494658"/>
            <a:ext cx="5565572" cy="344958"/>
            <a:chOff x="6087634" y="5188089"/>
            <a:chExt cx="5565572" cy="344958"/>
          </a:xfrm>
        </p:grpSpPr>
        <p:cxnSp>
          <p:nvCxnSpPr>
            <p:cNvPr id="12" name="Straight Arrow Connector 11"/>
            <p:cNvCxnSpPr/>
            <p:nvPr/>
          </p:nvCxnSpPr>
          <p:spPr>
            <a:xfrm>
              <a:off x="6667708" y="5188089"/>
              <a:ext cx="2821980" cy="3292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9474011" y="5517367"/>
              <a:ext cx="2179195" cy="156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087634" y="5517367"/>
              <a:ext cx="3292311"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pic>
        <p:nvPicPr>
          <p:cNvPr id="18" name="Picture 17" descr="Screen shot 2015-04-11 at 1.42.53 AM.png"/>
          <p:cNvPicPr>
            <a:picLocks noChangeAspect="1"/>
          </p:cNvPicPr>
          <p:nvPr/>
        </p:nvPicPr>
        <p:blipFill rotWithShape="1">
          <a:blip r:embed="rId15">
            <a:extLst>
              <a:ext uri="{28A0092B-C50C-407E-A947-70E740481C1C}">
                <a14:useLocalDpi xmlns:a14="http://schemas.microsoft.com/office/drawing/2010/main" val="0"/>
              </a:ext>
            </a:extLst>
          </a:blip>
          <a:srcRect t="69735" r="5976" b="-1"/>
          <a:stretch/>
        </p:blipFill>
        <p:spPr>
          <a:xfrm>
            <a:off x="805194" y="2916463"/>
            <a:ext cx="8156796" cy="2859622"/>
          </a:xfrm>
          <a:prstGeom prst="rect">
            <a:avLst/>
          </a:prstGeom>
        </p:spPr>
      </p:pic>
      <p:grpSp>
        <p:nvGrpSpPr>
          <p:cNvPr id="39" name="Group 38"/>
          <p:cNvGrpSpPr/>
          <p:nvPr/>
        </p:nvGrpSpPr>
        <p:grpSpPr>
          <a:xfrm>
            <a:off x="1893077" y="3659298"/>
            <a:ext cx="6933449" cy="386117"/>
            <a:chOff x="6087634" y="5188089"/>
            <a:chExt cx="5565572" cy="344958"/>
          </a:xfrm>
        </p:grpSpPr>
        <p:cxnSp>
          <p:nvCxnSpPr>
            <p:cNvPr id="40" name="Straight Arrow Connector 39"/>
            <p:cNvCxnSpPr/>
            <p:nvPr/>
          </p:nvCxnSpPr>
          <p:spPr>
            <a:xfrm>
              <a:off x="6667708" y="5188089"/>
              <a:ext cx="2821980" cy="329278"/>
            </a:xfrm>
            <a:prstGeom prst="straightConnector1">
              <a:avLst/>
            </a:prstGeom>
            <a:ln>
              <a:solidFill>
                <a:srgbClr val="93CDDD"/>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9474011" y="5517367"/>
              <a:ext cx="2179195" cy="15680"/>
            </a:xfrm>
            <a:prstGeom prst="straightConnector1">
              <a:avLst/>
            </a:prstGeom>
            <a:ln>
              <a:solidFill>
                <a:srgbClr val="93CDDD"/>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6087634" y="5517367"/>
              <a:ext cx="3292311"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grpSp>
      <p:sp>
        <p:nvSpPr>
          <p:cNvPr id="30" name="Oval 29"/>
          <p:cNvSpPr/>
          <p:nvPr/>
        </p:nvSpPr>
        <p:spPr>
          <a:xfrm>
            <a:off x="3444709" y="3460862"/>
            <a:ext cx="850972" cy="1305830"/>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0" y="6351576"/>
            <a:ext cx="4572000" cy="215444"/>
          </a:xfrm>
          <a:prstGeom prst="rect">
            <a:avLst/>
          </a:prstGeom>
        </p:spPr>
        <p:txBody>
          <a:bodyPr>
            <a:spAutoFit/>
          </a:bodyPr>
          <a:lstStyle/>
          <a:p>
            <a:r>
              <a:rPr lang="en-US" sz="800" dirty="0"/>
              <a:t>http://</a:t>
            </a:r>
            <a:r>
              <a:rPr lang="en-US" sz="800" dirty="0" err="1"/>
              <a:t>www.gcsescience.com</a:t>
            </a:r>
            <a:r>
              <a:rPr lang="en-US" sz="800" dirty="0"/>
              <a:t>/Concave-Lens-Ray-Diagram-</a:t>
            </a:r>
            <a:r>
              <a:rPr lang="en-US" sz="800" dirty="0" err="1"/>
              <a:t>Divergent.gif</a:t>
            </a:r>
            <a:endParaRPr lang="en-US" sz="800" dirty="0"/>
          </a:p>
        </p:txBody>
      </p:sp>
    </p:spTree>
    <p:extLst>
      <p:ext uri="{BB962C8B-B14F-4D97-AF65-F5344CB8AC3E}">
        <p14:creationId xmlns:p14="http://schemas.microsoft.com/office/powerpoint/2010/main" val="12567567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par>
                                <p:cTn id="23" presetID="3"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grpSp>
      <p:grpSp>
        <p:nvGrpSpPr>
          <p:cNvPr id="7" name="Group 6"/>
          <p:cNvGrpSpPr/>
          <p:nvPr/>
        </p:nvGrpSpPr>
        <p:grpSpPr>
          <a:xfrm>
            <a:off x="156777" y="994554"/>
            <a:ext cx="8654072" cy="2041190"/>
            <a:chOff x="152673" y="1802079"/>
            <a:chExt cx="7912966" cy="1621026"/>
          </a:xfrm>
        </p:grpSpPr>
        <p:grpSp>
          <p:nvGrpSpPr>
            <p:cNvPr id="5" name="Group 4"/>
            <p:cNvGrpSpPr/>
            <p:nvPr/>
          </p:nvGrpSpPr>
          <p:grpSpPr>
            <a:xfrm>
              <a:off x="152673" y="1833680"/>
              <a:ext cx="7912966" cy="1589425"/>
              <a:chOff x="152673" y="1833680"/>
              <a:chExt cx="7912966" cy="1589425"/>
            </a:xfrm>
          </p:grpSpPr>
          <p:sp>
            <p:nvSpPr>
              <p:cNvPr id="52" name="Pentagon 51"/>
              <p:cNvSpPr/>
              <p:nvPr/>
            </p:nvSpPr>
            <p:spPr>
              <a:xfrm rot="10800000">
                <a:off x="1187935" y="1933717"/>
                <a:ext cx="6863367" cy="1195424"/>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152673" y="1833680"/>
                <a:ext cx="1652086" cy="1422400"/>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sp>
            <p:nvSpPr>
              <p:cNvPr id="55" name="TextBox 54"/>
              <p:cNvSpPr txBox="1"/>
              <p:nvPr/>
            </p:nvSpPr>
            <p:spPr>
              <a:xfrm>
                <a:off x="2015737" y="1883240"/>
                <a:ext cx="6049902" cy="1539865"/>
              </a:xfrm>
              <a:prstGeom prst="rect">
                <a:avLst/>
              </a:prstGeom>
              <a:noFill/>
            </p:spPr>
            <p:txBody>
              <a:bodyPr wrap="square" rtlCol="0">
                <a:spAutoFit/>
              </a:bodyPr>
              <a:lstStyle/>
              <a:p>
                <a:pPr algn="just"/>
                <a:r>
                  <a:rPr lang="en-US" sz="2400" dirty="0" smtClean="0">
                    <a:solidFill>
                      <a:srgbClr val="FF0000"/>
                    </a:solidFill>
                  </a:rPr>
                  <a:t>Ray Diagram for a Concave Lens</a:t>
                </a:r>
              </a:p>
              <a:p>
                <a:pPr marL="342900" indent="-342900" algn="just">
                  <a:buFont typeface="Arial"/>
                  <a:buChar char="•"/>
                </a:pPr>
                <a:r>
                  <a:rPr lang="en-US" sz="2400" dirty="0" smtClean="0"/>
                  <a:t>P-F Ray (Principal Ray/ Parallel Ray)</a:t>
                </a:r>
              </a:p>
              <a:p>
                <a:pPr marL="342900" indent="-342900" algn="just">
                  <a:buFont typeface="Arial"/>
                  <a:buChar char="•"/>
                </a:pPr>
                <a:r>
                  <a:rPr lang="en-US" sz="2400" dirty="0"/>
                  <a:t>V Ray (Central Ray)</a:t>
                </a:r>
              </a:p>
              <a:p>
                <a:pPr marL="342900" indent="-342900" algn="just">
                  <a:buFont typeface="Arial"/>
                  <a:buChar char="•"/>
                </a:pPr>
                <a:r>
                  <a:rPr lang="en-US" sz="2400" dirty="0" smtClean="0"/>
                  <a:t>F-P Ray (Focal Ray)</a:t>
                </a:r>
              </a:p>
              <a:p>
                <a:pPr algn="just"/>
                <a:endParaRPr lang="en-PH" sz="2400" dirty="0">
                  <a:latin typeface="+mn-lt"/>
                </a:endParaRPr>
              </a:p>
            </p:txBody>
          </p:sp>
        </p:grpSp>
        <p:pic>
          <p:nvPicPr>
            <p:cNvPr id="79" name="Picture 7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409776" y="1802079"/>
              <a:ext cx="1205585" cy="1431597"/>
            </a:xfrm>
            <a:prstGeom prst="rect">
              <a:avLst/>
            </a:prstGeom>
          </p:spPr>
        </p:pic>
      </p:grpSp>
      <p:sp>
        <p:nvSpPr>
          <p:cNvPr id="24" name="TextBox 23"/>
          <p:cNvSpPr txBox="1"/>
          <p:nvPr/>
        </p:nvSpPr>
        <p:spPr>
          <a:xfrm>
            <a:off x="124023" y="78400"/>
            <a:ext cx="9019977" cy="769441"/>
          </a:xfrm>
          <a:prstGeom prst="rect">
            <a:avLst/>
          </a:prstGeom>
          <a:solidFill>
            <a:schemeClr val="tx1">
              <a:alpha val="50000"/>
            </a:schemeClr>
          </a:solidFill>
          <a:ln>
            <a:solidFill>
              <a:schemeClr val="dk1">
                <a:shade val="95000"/>
                <a:satMod val="105000"/>
                <a:alpha val="50000"/>
              </a:schemeClr>
            </a:solidFill>
          </a:ln>
        </p:spPr>
        <p:style>
          <a:lnRef idx="1">
            <a:schemeClr val="dk1"/>
          </a:lnRef>
          <a:fillRef idx="3">
            <a:schemeClr val="dk1"/>
          </a:fillRef>
          <a:effectRef idx="2">
            <a:schemeClr val="dk1"/>
          </a:effectRef>
          <a:fontRef idx="minor">
            <a:schemeClr val="lt1"/>
          </a:fontRef>
        </p:style>
        <p:txBody>
          <a:bodyPr wrap="square" rtlCol="0">
            <a:spAutoFit/>
          </a:bodyPr>
          <a:lstStyle/>
          <a:p>
            <a:r>
              <a:rPr lang="en-PH" sz="4400" dirty="0">
                <a:solidFill>
                  <a:schemeClr val="accent5">
                    <a:lumMod val="20000"/>
                    <a:lumOff val="80000"/>
                  </a:schemeClr>
                </a:solidFill>
                <a:latin typeface="Berlin Sans FB Demi" pitchFamily="34" charset="0"/>
              </a:rPr>
              <a:t>LENSES: </a:t>
            </a:r>
            <a:r>
              <a:rPr lang="en-PH" sz="4000" dirty="0">
                <a:solidFill>
                  <a:schemeClr val="accent5">
                    <a:lumMod val="20000"/>
                    <a:lumOff val="80000"/>
                  </a:schemeClr>
                </a:solidFill>
                <a:latin typeface="Berlin Sans FB Demi" pitchFamily="34" charset="0"/>
              </a:rPr>
              <a:t>THE “</a:t>
            </a:r>
            <a:r>
              <a:rPr lang="en-PH" sz="4000" dirty="0" smtClean="0">
                <a:solidFill>
                  <a:schemeClr val="accent5">
                    <a:lumMod val="20000"/>
                    <a:lumOff val="80000"/>
                  </a:schemeClr>
                </a:solidFill>
                <a:latin typeface="Berlin Sans FB Demi" pitchFamily="34" charset="0"/>
              </a:rPr>
              <a:t>IMAGE BUILDERS</a:t>
            </a:r>
            <a:r>
              <a:rPr lang="en-PH" sz="4000" dirty="0">
                <a:solidFill>
                  <a:schemeClr val="accent5">
                    <a:lumMod val="20000"/>
                    <a:lumOff val="80000"/>
                  </a:schemeClr>
                </a:solidFill>
                <a:latin typeface="Berlin Sans FB Demi" pitchFamily="34" charset="0"/>
              </a:rPr>
              <a:t>”</a:t>
            </a:r>
          </a:p>
        </p:txBody>
      </p:sp>
      <p:sp>
        <p:nvSpPr>
          <p:cNvPr id="22" name="Rectangle 21"/>
          <p:cNvSpPr/>
          <p:nvPr/>
        </p:nvSpPr>
        <p:spPr>
          <a:xfrm>
            <a:off x="0" y="6351576"/>
            <a:ext cx="4572000" cy="215444"/>
          </a:xfrm>
          <a:prstGeom prst="rect">
            <a:avLst/>
          </a:prstGeom>
        </p:spPr>
        <p:txBody>
          <a:bodyPr>
            <a:spAutoFit/>
          </a:bodyPr>
          <a:lstStyle/>
          <a:p>
            <a:r>
              <a:rPr lang="en-US" sz="800" dirty="0"/>
              <a:t>https://</a:t>
            </a:r>
            <a:r>
              <a:rPr lang="en-US" sz="800" dirty="0" err="1"/>
              <a:t>www.youtube.com</a:t>
            </a:r>
            <a:r>
              <a:rPr lang="en-US" sz="800" dirty="0"/>
              <a:t>/</a:t>
            </a:r>
            <a:r>
              <a:rPr lang="en-US" sz="800" dirty="0" err="1"/>
              <a:t>watch?v</a:t>
            </a:r>
            <a:r>
              <a:rPr lang="en-US" sz="800" dirty="0"/>
              <a:t>=c2GFG6cvPew</a:t>
            </a:r>
          </a:p>
        </p:txBody>
      </p:sp>
      <p:pic>
        <p:nvPicPr>
          <p:cNvPr id="23" name="Picture 22" descr="Screen shot 2015-04-11 at 6.31.32 AM.png"/>
          <p:cNvPicPr>
            <a:picLocks noChangeAspect="1"/>
          </p:cNvPicPr>
          <p:nvPr/>
        </p:nvPicPr>
        <p:blipFill rotWithShape="1">
          <a:blip r:embed="rId15">
            <a:extLst>
              <a:ext uri="{28A0092B-C50C-407E-A947-70E740481C1C}">
                <a14:useLocalDpi xmlns:a14="http://schemas.microsoft.com/office/drawing/2010/main" val="0"/>
              </a:ext>
            </a:extLst>
          </a:blip>
          <a:srcRect t="3127" b="-1"/>
          <a:stretch/>
        </p:blipFill>
        <p:spPr>
          <a:xfrm>
            <a:off x="0" y="2979183"/>
            <a:ext cx="9144000" cy="3093464"/>
          </a:xfrm>
          <a:prstGeom prst="rect">
            <a:avLst/>
          </a:prstGeom>
        </p:spPr>
      </p:pic>
      <p:pic>
        <p:nvPicPr>
          <p:cNvPr id="25" name="Picture 24" descr="Screen shot 2015-04-11 at 6.33.22 AM.png"/>
          <p:cNvPicPr>
            <a:picLocks noChangeAspect="1"/>
          </p:cNvPicPr>
          <p:nvPr/>
        </p:nvPicPr>
        <p:blipFill rotWithShape="1">
          <a:blip r:embed="rId16">
            <a:extLst>
              <a:ext uri="{28A0092B-C50C-407E-A947-70E740481C1C}">
                <a14:useLocalDpi xmlns:a14="http://schemas.microsoft.com/office/drawing/2010/main" val="0"/>
              </a:ext>
            </a:extLst>
          </a:blip>
          <a:srcRect t="4095"/>
          <a:stretch/>
        </p:blipFill>
        <p:spPr>
          <a:xfrm>
            <a:off x="0" y="2900783"/>
            <a:ext cx="9144000" cy="3160700"/>
          </a:xfrm>
          <a:prstGeom prst="rect">
            <a:avLst/>
          </a:prstGeom>
        </p:spPr>
      </p:pic>
      <p:pic>
        <p:nvPicPr>
          <p:cNvPr id="28" name="Picture 27" descr="Screen shot 2015-04-11 at 6.34.45 AM.png"/>
          <p:cNvPicPr>
            <a:picLocks noChangeAspect="1"/>
          </p:cNvPicPr>
          <p:nvPr/>
        </p:nvPicPr>
        <p:blipFill rotWithShape="1">
          <a:blip r:embed="rId17">
            <a:extLst>
              <a:ext uri="{28A0092B-C50C-407E-A947-70E740481C1C}">
                <a14:useLocalDpi xmlns:a14="http://schemas.microsoft.com/office/drawing/2010/main" val="0"/>
              </a:ext>
            </a:extLst>
          </a:blip>
          <a:srcRect t="3380"/>
          <a:stretch/>
        </p:blipFill>
        <p:spPr>
          <a:xfrm>
            <a:off x="0" y="2932142"/>
            <a:ext cx="9144000" cy="3131123"/>
          </a:xfrm>
          <a:prstGeom prst="rect">
            <a:avLst/>
          </a:prstGeom>
        </p:spPr>
      </p:pic>
      <p:pic>
        <p:nvPicPr>
          <p:cNvPr id="29" name="Picture 28" descr="Screen shot 2015-04-11 at 6.27.27 A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1018838"/>
            <a:ext cx="9144000" cy="5372513"/>
          </a:xfrm>
          <a:prstGeom prst="rect">
            <a:avLst/>
          </a:prstGeom>
        </p:spPr>
      </p:pic>
    </p:spTree>
    <p:extLst>
      <p:ext uri="{BB962C8B-B14F-4D97-AF65-F5344CB8AC3E}">
        <p14:creationId xmlns:p14="http://schemas.microsoft.com/office/powerpoint/2010/main" val="26191939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 12"/>
          <p:cNvSpPr/>
          <p:nvPr/>
        </p:nvSpPr>
        <p:spPr>
          <a:xfrm rot="4408096">
            <a:off x="6619043" y="2139847"/>
            <a:ext cx="1784306" cy="790892"/>
          </a:xfrm>
          <a:prstGeom prst="homePlate">
            <a:avLst/>
          </a:prstGeom>
          <a:pattFill prst="pct40">
            <a:fgClr>
              <a:schemeClr val="accent6">
                <a:lumMod val="90000"/>
              </a:schemeClr>
            </a:fgClr>
            <a:bgClr>
              <a:schemeClr val="bg1"/>
            </a:bgClr>
          </a:patt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rot="6495166">
            <a:off x="5886007" y="2283068"/>
            <a:ext cx="1483253" cy="790892"/>
          </a:xfrm>
          <a:prstGeom prst="homePlate">
            <a:avLst/>
          </a:prstGeom>
          <a:pattFill prst="pct90">
            <a:fgClr>
              <a:schemeClr val="accent6">
                <a:lumMod val="75000"/>
              </a:schemeClr>
            </a:fgClr>
            <a:bgClr>
              <a:schemeClr val="bg1"/>
            </a:bgClr>
          </a:patt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75531" y="1505764"/>
            <a:ext cx="5283306" cy="1389836"/>
          </a:xfrm>
          <a:prstGeom prst="roundRect">
            <a:avLst/>
          </a:prstGeom>
          <a:solidFill>
            <a:schemeClr val="accent6">
              <a:lumMod val="40000"/>
              <a:lumOff val="60000"/>
              <a:alpha val="4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626" y="472632"/>
            <a:ext cx="4809226" cy="646331"/>
          </a:xfrm>
          <a:prstGeom prst="rect">
            <a:avLst/>
          </a:prstGeom>
          <a:solidFill>
            <a:srgbClr val="996633"/>
          </a:solidFill>
          <a:effectLst/>
        </p:spPr>
        <p:txBody>
          <a:bodyPr wrap="square" rtlCol="0">
            <a:spAutoFit/>
          </a:bodyPr>
          <a:lstStyle/>
          <a:p>
            <a:pPr algn="ctr"/>
            <a:r>
              <a:rPr lang="en-PH" sz="3600" b="1" dirty="0" smtClean="0">
                <a:ln w="18415" cmpd="sng">
                  <a:noFill/>
                  <a:prstDash val="solid"/>
                </a:ln>
                <a:solidFill>
                  <a:schemeClr val="bg1"/>
                </a:solidFill>
                <a:latin typeface="Century Gothic" pitchFamily="34" charset="0"/>
              </a:rPr>
              <a:t>Flat Mirrors</a:t>
            </a:r>
          </a:p>
        </p:txBody>
      </p:sp>
      <p:sp>
        <p:nvSpPr>
          <p:cNvPr id="23" name="TextBox 22"/>
          <p:cNvSpPr txBox="1"/>
          <p:nvPr/>
        </p:nvSpPr>
        <p:spPr>
          <a:xfrm>
            <a:off x="570042" y="1708983"/>
            <a:ext cx="4860641" cy="954107"/>
          </a:xfrm>
          <a:prstGeom prst="rect">
            <a:avLst/>
          </a:prstGeom>
          <a:noFill/>
          <a:ln>
            <a:noFill/>
          </a:ln>
        </p:spPr>
        <p:txBody>
          <a:bodyPr wrap="square" rtlCol="0">
            <a:spAutoFit/>
          </a:bodyPr>
          <a:lstStyle/>
          <a:p>
            <a:r>
              <a:rPr lang="en-US" sz="2800" dirty="0" smtClean="0">
                <a:latin typeface="Century Gothic" panose="020B0502020202020204" pitchFamily="34" charset="0"/>
              </a:rPr>
              <a:t>Flat/ Plane mirrors form images via reflection.</a:t>
            </a:r>
          </a:p>
        </p:txBody>
      </p:sp>
      <p:pic>
        <p:nvPicPr>
          <p:cNvPr id="3076" name="Picture 4" descr="http://researchthetopic.wikispaces.com/file/view/Plane%20Mirror%20Diagram%20SNH.jpg/369159806/400x300/Plane%20Mirror%20Diagram%20SNH.jpg"/>
          <p:cNvPicPr>
            <a:picLocks noChangeAspect="1" noChangeArrowheads="1"/>
          </p:cNvPicPr>
          <p:nvPr/>
        </p:nvPicPr>
        <p:blipFill rotWithShape="1">
          <a:blip r:embed="rId3">
            <a:extLst>
              <a:ext uri="{28A0092B-C50C-407E-A947-70E740481C1C}">
                <a14:useLocalDpi xmlns:a14="http://schemas.microsoft.com/office/drawing/2010/main" val="0"/>
              </a:ext>
            </a:extLst>
          </a:blip>
          <a:srcRect t="18621"/>
          <a:stretch/>
        </p:blipFill>
        <p:spPr bwMode="auto">
          <a:xfrm>
            <a:off x="1676400" y="3048000"/>
            <a:ext cx="5876370" cy="35865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7-Point Star 7"/>
          <p:cNvSpPr/>
          <p:nvPr/>
        </p:nvSpPr>
        <p:spPr>
          <a:xfrm>
            <a:off x="5934352" y="381000"/>
            <a:ext cx="2209800" cy="2286000"/>
          </a:xfrm>
          <a:prstGeom prst="star7">
            <a:avLst>
              <a:gd name="adj" fmla="val 41334"/>
              <a:gd name="hf" fmla="val 102572"/>
              <a:gd name="vf" fmla="val 105210"/>
            </a:avLst>
          </a:prstGeom>
          <a:solidFill>
            <a:schemeClr val="accent6">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24600" y="1030328"/>
            <a:ext cx="1532970" cy="1560472"/>
          </a:xfrm>
          <a:prstGeom prst="rect">
            <a:avLst/>
          </a:prstGeom>
          <a:noFill/>
        </p:spPr>
        <p:txBody>
          <a:bodyPr wrap="square" rtlCol="0">
            <a:prstTxWarp prst="textArchUp">
              <a:avLst>
                <a:gd name="adj" fmla="val 10435653"/>
              </a:avLst>
            </a:prstTxWarp>
            <a:spAutoFit/>
          </a:bodyPr>
          <a:lstStyle/>
          <a:p>
            <a:r>
              <a:rPr lang="en-US" sz="2800" dirty="0" smtClean="0">
                <a:solidFill>
                  <a:schemeClr val="bg1"/>
                </a:solidFill>
              </a:rPr>
              <a:t>Review on Mirrors</a:t>
            </a:r>
            <a:endParaRPr lang="en-US" sz="2800" dirty="0">
              <a:solidFill>
                <a:schemeClr val="bg1"/>
              </a:solidFill>
            </a:endParaRPr>
          </a:p>
        </p:txBody>
      </p:sp>
    </p:spTree>
    <p:extLst>
      <p:ext uri="{BB962C8B-B14F-4D97-AF65-F5344CB8AC3E}">
        <p14:creationId xmlns:p14="http://schemas.microsoft.com/office/powerpoint/2010/main" val="820753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4-11 at 2.46.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05" y="2210867"/>
            <a:ext cx="7563703" cy="4164664"/>
          </a:xfrm>
          <a:prstGeom prst="rect">
            <a:avLst/>
          </a:prstGeom>
        </p:spPr>
      </p:pic>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4" cstate="print">
              <a:duotone>
                <a:prstClr val="black"/>
                <a:schemeClr val="accent2">
                  <a:tint val="45000"/>
                  <a:satMod val="400000"/>
                </a:schemeClr>
              </a:duotone>
              <a:extLst>
                <a:ext uri="{BEBA8EAE-BF5A-486C-A8C5-ECC9F3942E4B}">
                  <a14:imgProps xmlns:a14="http://schemas.microsoft.com/office/drawing/2010/main">
                    <a14:imgLayer r:embed="rId5">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8" cstate="print">
              <a:grayscl/>
              <a:extLst>
                <a:ext uri="{BEBA8EAE-BF5A-486C-A8C5-ECC9F3942E4B}">
                  <a14:imgProps xmlns:a14="http://schemas.microsoft.com/office/drawing/2010/main">
                    <a14:imgLayer r:embed="rId9">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10" cstate="print">
              <a:duotone>
                <a:prstClr val="black"/>
                <a:schemeClr val="accent4">
                  <a:tint val="45000"/>
                  <a:satMod val="400000"/>
                </a:schemeClr>
              </a:duotone>
              <a:extLst>
                <a:ext uri="{BEBA8EAE-BF5A-486C-A8C5-ECC9F3942E4B}">
                  <a14:imgProps xmlns:a14="http://schemas.microsoft.com/office/drawing/2010/main">
                    <a14:imgLayer r:embed="rId11">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2" cstate="print">
              <a:duotone>
                <a:prstClr val="black"/>
                <a:schemeClr val="accent2">
                  <a:tint val="45000"/>
                  <a:satMod val="400000"/>
                </a:schemeClr>
              </a:duotone>
              <a:extLst>
                <a:ext uri="{BEBA8EAE-BF5A-486C-A8C5-ECC9F3942E4B}">
                  <a14:imgProps xmlns:a14="http://schemas.microsoft.com/office/drawing/2010/main">
                    <a14:imgLayer r:embed="rId13">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grpSp>
      <p:grpSp>
        <p:nvGrpSpPr>
          <p:cNvPr id="7" name="Group 6"/>
          <p:cNvGrpSpPr/>
          <p:nvPr/>
        </p:nvGrpSpPr>
        <p:grpSpPr>
          <a:xfrm>
            <a:off x="156777" y="1034346"/>
            <a:ext cx="8638391" cy="1458759"/>
            <a:chOff x="152673" y="1833680"/>
            <a:chExt cx="7898628" cy="1158484"/>
          </a:xfrm>
        </p:grpSpPr>
        <p:grpSp>
          <p:nvGrpSpPr>
            <p:cNvPr id="5" name="Group 4"/>
            <p:cNvGrpSpPr/>
            <p:nvPr/>
          </p:nvGrpSpPr>
          <p:grpSpPr>
            <a:xfrm>
              <a:off x="152673" y="1833680"/>
              <a:ext cx="7898628" cy="1158484"/>
              <a:chOff x="152673" y="1833680"/>
              <a:chExt cx="7898628" cy="1158484"/>
            </a:xfrm>
          </p:grpSpPr>
          <p:sp>
            <p:nvSpPr>
              <p:cNvPr id="52" name="Pentagon 51"/>
              <p:cNvSpPr/>
              <p:nvPr/>
            </p:nvSpPr>
            <p:spPr>
              <a:xfrm rot="10800000">
                <a:off x="1187934" y="1933717"/>
                <a:ext cx="6863367" cy="74714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152673" y="1833680"/>
                <a:ext cx="1333163" cy="1158484"/>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grpSp>
        <p:pic>
          <p:nvPicPr>
            <p:cNvPr id="79" name="Picture 78"/>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452783" y="1914150"/>
              <a:ext cx="823933" cy="978396"/>
            </a:xfrm>
            <a:prstGeom prst="rect">
              <a:avLst/>
            </a:prstGeom>
          </p:spPr>
        </p:pic>
      </p:grpSp>
      <p:sp>
        <p:nvSpPr>
          <p:cNvPr id="24" name="TextBox 23"/>
          <p:cNvSpPr txBox="1"/>
          <p:nvPr/>
        </p:nvSpPr>
        <p:spPr>
          <a:xfrm>
            <a:off x="124023" y="78400"/>
            <a:ext cx="9019977" cy="769441"/>
          </a:xfrm>
          <a:prstGeom prst="rect">
            <a:avLst/>
          </a:prstGeom>
          <a:solidFill>
            <a:schemeClr val="tx1">
              <a:alpha val="50000"/>
            </a:schemeClr>
          </a:solidFill>
          <a:ln>
            <a:solidFill>
              <a:schemeClr val="dk1">
                <a:shade val="95000"/>
                <a:satMod val="105000"/>
                <a:alpha val="50000"/>
              </a:schemeClr>
            </a:solidFill>
          </a:ln>
        </p:spPr>
        <p:style>
          <a:lnRef idx="1">
            <a:schemeClr val="dk1"/>
          </a:lnRef>
          <a:fillRef idx="3">
            <a:schemeClr val="dk1"/>
          </a:fillRef>
          <a:effectRef idx="2">
            <a:schemeClr val="dk1"/>
          </a:effectRef>
          <a:fontRef idx="minor">
            <a:schemeClr val="lt1"/>
          </a:fontRef>
        </p:style>
        <p:txBody>
          <a:bodyPr wrap="square" rtlCol="0">
            <a:spAutoFit/>
          </a:bodyPr>
          <a:lstStyle/>
          <a:p>
            <a:r>
              <a:rPr lang="en-PH" sz="4400" dirty="0" smtClean="0">
                <a:solidFill>
                  <a:schemeClr val="accent5">
                    <a:lumMod val="20000"/>
                    <a:lumOff val="80000"/>
                  </a:schemeClr>
                </a:solidFill>
                <a:latin typeface="Berlin Sans FB Demi" pitchFamily="34" charset="0"/>
              </a:rPr>
              <a:t>THE THIN LENS EQUATION</a:t>
            </a:r>
            <a:endParaRPr lang="en-PH" sz="4000" dirty="0">
              <a:solidFill>
                <a:schemeClr val="accent5">
                  <a:lumMod val="20000"/>
                  <a:lumOff val="80000"/>
                </a:schemeClr>
              </a:solidFill>
              <a:latin typeface="Berlin Sans FB Demi" pitchFamily="34" charset="0"/>
            </a:endParaRPr>
          </a:p>
        </p:txBody>
      </p:sp>
      <p:pic>
        <p:nvPicPr>
          <p:cNvPr id="3" name="Picture 2" descr="Screen shot 2015-04-11 at 2.46.02 A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3212" y="1171307"/>
            <a:ext cx="2064858" cy="945139"/>
          </a:xfrm>
          <a:prstGeom prst="rect">
            <a:avLst/>
          </a:prstGeom>
        </p:spPr>
      </p:pic>
      <p:sp>
        <p:nvSpPr>
          <p:cNvPr id="9" name="Rectangle 8"/>
          <p:cNvSpPr/>
          <p:nvPr/>
        </p:nvSpPr>
        <p:spPr>
          <a:xfrm>
            <a:off x="1665900" y="4760156"/>
            <a:ext cx="2621111" cy="1015663"/>
          </a:xfrm>
          <a:prstGeom prst="rect">
            <a:avLst/>
          </a:prstGeom>
          <a:ln>
            <a:solidFill>
              <a:srgbClr val="FF0000"/>
            </a:solidFill>
            <a:prstDash val="sysDash"/>
          </a:ln>
        </p:spPr>
        <p:txBody>
          <a:bodyPr wrap="square">
            <a:spAutoFit/>
          </a:bodyPr>
          <a:lstStyle/>
          <a:p>
            <a:pPr algn="just"/>
            <a:r>
              <a:rPr lang="en-US" sz="2000" dirty="0" smtClean="0"/>
              <a:t>Vertical angles of two </a:t>
            </a:r>
            <a:r>
              <a:rPr lang="en-US" sz="2000" dirty="0"/>
              <a:t>intersecting lines are </a:t>
            </a:r>
            <a:r>
              <a:rPr lang="en-US" sz="2000" dirty="0" smtClean="0"/>
              <a:t>congruent.</a:t>
            </a:r>
            <a:endParaRPr lang="en-US" sz="2000" dirty="0"/>
          </a:p>
        </p:txBody>
      </p:sp>
      <p:sp>
        <p:nvSpPr>
          <p:cNvPr id="2" name="TextBox 1"/>
          <p:cNvSpPr txBox="1"/>
          <p:nvPr/>
        </p:nvSpPr>
        <p:spPr>
          <a:xfrm>
            <a:off x="5146030" y="1289933"/>
            <a:ext cx="3540770" cy="830997"/>
          </a:xfrm>
          <a:prstGeom prst="rect">
            <a:avLst/>
          </a:prstGeom>
          <a:noFill/>
        </p:spPr>
        <p:txBody>
          <a:bodyPr wrap="square" rtlCol="0">
            <a:spAutoFit/>
          </a:bodyPr>
          <a:lstStyle/>
          <a:p>
            <a:r>
              <a:rPr lang="en-US" sz="2400" b="1" dirty="0">
                <a:solidFill>
                  <a:srgbClr val="002060"/>
                </a:solidFill>
              </a:rPr>
              <a:t>p</a:t>
            </a:r>
            <a:r>
              <a:rPr lang="en-US" sz="2400" b="1" dirty="0" smtClean="0">
                <a:solidFill>
                  <a:srgbClr val="002060"/>
                </a:solidFill>
              </a:rPr>
              <a:t> = object distance (do)</a:t>
            </a:r>
          </a:p>
          <a:p>
            <a:r>
              <a:rPr lang="en-US" sz="2400" b="1" dirty="0">
                <a:solidFill>
                  <a:srgbClr val="002060"/>
                </a:solidFill>
              </a:rPr>
              <a:t>q</a:t>
            </a:r>
            <a:r>
              <a:rPr lang="en-US" sz="2400" b="1" dirty="0" smtClean="0">
                <a:solidFill>
                  <a:srgbClr val="002060"/>
                </a:solidFill>
              </a:rPr>
              <a:t> = image distance (di)</a:t>
            </a:r>
            <a:endParaRPr lang="en-US" sz="2400" b="1" dirty="0">
              <a:solidFill>
                <a:srgbClr val="002060"/>
              </a:solidFill>
            </a:endParaRPr>
          </a:p>
        </p:txBody>
      </p:sp>
    </p:spTree>
    <p:extLst>
      <p:ext uri="{BB962C8B-B14F-4D97-AF65-F5344CB8AC3E}">
        <p14:creationId xmlns:p14="http://schemas.microsoft.com/office/powerpoint/2010/main" val="13763119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4-11 at 2.46.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792" y="2195188"/>
            <a:ext cx="6898173" cy="3245739"/>
          </a:xfrm>
          <a:prstGeom prst="rect">
            <a:avLst/>
          </a:prstGeom>
        </p:spPr>
      </p:pic>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4" cstate="print">
              <a:duotone>
                <a:prstClr val="black"/>
                <a:schemeClr val="accent2">
                  <a:tint val="45000"/>
                  <a:satMod val="400000"/>
                </a:schemeClr>
              </a:duotone>
              <a:extLst>
                <a:ext uri="{BEBA8EAE-BF5A-486C-A8C5-ECC9F3942E4B}">
                  <a14:imgProps xmlns:a14="http://schemas.microsoft.com/office/drawing/2010/main">
                    <a14:imgLayer r:embed="rId5">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8" cstate="print">
              <a:grayscl/>
              <a:extLst>
                <a:ext uri="{BEBA8EAE-BF5A-486C-A8C5-ECC9F3942E4B}">
                  <a14:imgProps xmlns:a14="http://schemas.microsoft.com/office/drawing/2010/main">
                    <a14:imgLayer r:embed="rId9">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10" cstate="print">
              <a:duotone>
                <a:prstClr val="black"/>
                <a:schemeClr val="accent4">
                  <a:tint val="45000"/>
                  <a:satMod val="400000"/>
                </a:schemeClr>
              </a:duotone>
              <a:extLst>
                <a:ext uri="{BEBA8EAE-BF5A-486C-A8C5-ECC9F3942E4B}">
                  <a14:imgProps xmlns:a14="http://schemas.microsoft.com/office/drawing/2010/main">
                    <a14:imgLayer r:embed="rId11">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2" cstate="print">
              <a:duotone>
                <a:prstClr val="black"/>
                <a:schemeClr val="accent2">
                  <a:tint val="45000"/>
                  <a:satMod val="400000"/>
                </a:schemeClr>
              </a:duotone>
              <a:extLst>
                <a:ext uri="{BEBA8EAE-BF5A-486C-A8C5-ECC9F3942E4B}">
                  <a14:imgProps xmlns:a14="http://schemas.microsoft.com/office/drawing/2010/main">
                    <a14:imgLayer r:embed="rId13">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grpSp>
      <p:grpSp>
        <p:nvGrpSpPr>
          <p:cNvPr id="7" name="Group 6"/>
          <p:cNvGrpSpPr/>
          <p:nvPr/>
        </p:nvGrpSpPr>
        <p:grpSpPr>
          <a:xfrm>
            <a:off x="156777" y="1034346"/>
            <a:ext cx="8638391" cy="1458759"/>
            <a:chOff x="152673" y="1833680"/>
            <a:chExt cx="7898628" cy="1158484"/>
          </a:xfrm>
        </p:grpSpPr>
        <p:grpSp>
          <p:nvGrpSpPr>
            <p:cNvPr id="5" name="Group 4"/>
            <p:cNvGrpSpPr/>
            <p:nvPr/>
          </p:nvGrpSpPr>
          <p:grpSpPr>
            <a:xfrm>
              <a:off x="152673" y="1833680"/>
              <a:ext cx="7898628" cy="1158484"/>
              <a:chOff x="152673" y="1833680"/>
              <a:chExt cx="7898628" cy="1158484"/>
            </a:xfrm>
          </p:grpSpPr>
          <p:sp>
            <p:nvSpPr>
              <p:cNvPr id="52" name="Pentagon 51"/>
              <p:cNvSpPr/>
              <p:nvPr/>
            </p:nvSpPr>
            <p:spPr>
              <a:xfrm rot="10800000">
                <a:off x="1187934" y="1933717"/>
                <a:ext cx="6863367" cy="74714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152673" y="1833680"/>
                <a:ext cx="1333163" cy="1158484"/>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grpSp>
        <p:pic>
          <p:nvPicPr>
            <p:cNvPr id="79" name="Picture 78"/>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452783" y="1914150"/>
              <a:ext cx="823933" cy="978396"/>
            </a:xfrm>
            <a:prstGeom prst="rect">
              <a:avLst/>
            </a:prstGeom>
          </p:spPr>
        </p:pic>
      </p:grpSp>
      <p:sp>
        <p:nvSpPr>
          <p:cNvPr id="24" name="TextBox 23"/>
          <p:cNvSpPr txBox="1"/>
          <p:nvPr/>
        </p:nvSpPr>
        <p:spPr>
          <a:xfrm>
            <a:off x="124023" y="78400"/>
            <a:ext cx="9019977" cy="769441"/>
          </a:xfrm>
          <a:prstGeom prst="rect">
            <a:avLst/>
          </a:prstGeom>
          <a:solidFill>
            <a:schemeClr val="tx1">
              <a:alpha val="50000"/>
            </a:schemeClr>
          </a:solidFill>
          <a:ln>
            <a:solidFill>
              <a:schemeClr val="dk1">
                <a:shade val="95000"/>
                <a:satMod val="105000"/>
                <a:alpha val="50000"/>
              </a:schemeClr>
            </a:solidFill>
          </a:ln>
        </p:spPr>
        <p:style>
          <a:lnRef idx="1">
            <a:schemeClr val="dk1"/>
          </a:lnRef>
          <a:fillRef idx="3">
            <a:schemeClr val="dk1"/>
          </a:fillRef>
          <a:effectRef idx="2">
            <a:schemeClr val="dk1"/>
          </a:effectRef>
          <a:fontRef idx="minor">
            <a:schemeClr val="lt1"/>
          </a:fontRef>
        </p:style>
        <p:txBody>
          <a:bodyPr wrap="square" rtlCol="0">
            <a:spAutoFit/>
          </a:bodyPr>
          <a:lstStyle/>
          <a:p>
            <a:r>
              <a:rPr lang="en-PH" sz="4400" dirty="0" smtClean="0">
                <a:solidFill>
                  <a:schemeClr val="accent5">
                    <a:lumMod val="20000"/>
                    <a:lumOff val="80000"/>
                  </a:schemeClr>
                </a:solidFill>
                <a:latin typeface="Berlin Sans FB Demi" pitchFamily="34" charset="0"/>
              </a:rPr>
              <a:t>THE THIN LENS EQUATION</a:t>
            </a:r>
            <a:endParaRPr lang="en-PH" sz="4000" dirty="0">
              <a:solidFill>
                <a:schemeClr val="accent5">
                  <a:lumMod val="20000"/>
                  <a:lumOff val="80000"/>
                </a:schemeClr>
              </a:solidFill>
              <a:latin typeface="Berlin Sans FB Demi" pitchFamily="34" charset="0"/>
            </a:endParaRPr>
          </a:p>
        </p:txBody>
      </p:sp>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48626" y="1209365"/>
            <a:ext cx="2064858" cy="837663"/>
          </a:xfrm>
          <a:prstGeom prst="rect">
            <a:avLst/>
          </a:prstGeom>
        </p:spPr>
      </p:pic>
      <p:sp>
        <p:nvSpPr>
          <p:cNvPr id="2" name="TextBox 1"/>
          <p:cNvSpPr txBox="1"/>
          <p:nvPr/>
        </p:nvSpPr>
        <p:spPr>
          <a:xfrm>
            <a:off x="4374069" y="1364152"/>
            <a:ext cx="3982128" cy="523220"/>
          </a:xfrm>
          <a:prstGeom prst="rect">
            <a:avLst/>
          </a:prstGeom>
          <a:noFill/>
        </p:spPr>
        <p:txBody>
          <a:bodyPr wrap="square" rtlCol="0">
            <a:spAutoFit/>
          </a:bodyPr>
          <a:lstStyle/>
          <a:p>
            <a:r>
              <a:rPr lang="en-US" sz="2800" dirty="0" smtClean="0"/>
              <a:t>Magnification Equation</a:t>
            </a:r>
            <a:endParaRPr lang="en-US" sz="2800" dirty="0"/>
          </a:p>
        </p:txBody>
      </p:sp>
      <p:pic>
        <p:nvPicPr>
          <p:cNvPr id="10" name="Picture 9" descr="Screen shot 2015-04-11 at 3.07.34 AM.png"/>
          <p:cNvPicPr>
            <a:picLocks noChangeAspect="1"/>
          </p:cNvPicPr>
          <p:nvPr/>
        </p:nvPicPr>
        <p:blipFill rotWithShape="1">
          <a:blip r:embed="rId17">
            <a:extLst>
              <a:ext uri="{28A0092B-C50C-407E-A947-70E740481C1C}">
                <a14:useLocalDpi xmlns:a14="http://schemas.microsoft.com/office/drawing/2010/main" val="0"/>
              </a:ext>
            </a:extLst>
          </a:blip>
          <a:srcRect t="13602" b="5554"/>
          <a:stretch/>
        </p:blipFill>
        <p:spPr>
          <a:xfrm>
            <a:off x="3232999" y="5561167"/>
            <a:ext cx="5063887" cy="925114"/>
          </a:xfrm>
          <a:prstGeom prst="rect">
            <a:avLst/>
          </a:prstGeom>
        </p:spPr>
      </p:pic>
      <p:sp>
        <p:nvSpPr>
          <p:cNvPr id="23" name="TextBox 22"/>
          <p:cNvSpPr txBox="1"/>
          <p:nvPr/>
        </p:nvSpPr>
        <p:spPr>
          <a:xfrm>
            <a:off x="61060" y="5582067"/>
            <a:ext cx="2682140" cy="830997"/>
          </a:xfrm>
          <a:prstGeom prst="rect">
            <a:avLst/>
          </a:prstGeom>
          <a:noFill/>
        </p:spPr>
        <p:txBody>
          <a:bodyPr wrap="square" rtlCol="0">
            <a:spAutoFit/>
          </a:bodyPr>
          <a:lstStyle/>
          <a:p>
            <a:r>
              <a:rPr lang="en-US" sz="2400" b="1" dirty="0" smtClean="0">
                <a:solidFill>
                  <a:srgbClr val="002060"/>
                </a:solidFill>
              </a:rPr>
              <a:t>h = object height</a:t>
            </a:r>
          </a:p>
          <a:p>
            <a:r>
              <a:rPr lang="en-US" sz="2400" b="1" dirty="0">
                <a:solidFill>
                  <a:srgbClr val="002060"/>
                </a:solidFill>
              </a:rPr>
              <a:t>h</a:t>
            </a:r>
            <a:r>
              <a:rPr lang="en-US" sz="2400" b="1" dirty="0" smtClean="0">
                <a:solidFill>
                  <a:srgbClr val="002060"/>
                </a:solidFill>
              </a:rPr>
              <a:t>’ = image height</a:t>
            </a:r>
            <a:endParaRPr lang="en-US" sz="2400" b="1" dirty="0">
              <a:solidFill>
                <a:srgbClr val="002060"/>
              </a:solidFill>
            </a:endParaRPr>
          </a:p>
        </p:txBody>
      </p:sp>
    </p:spTree>
    <p:extLst>
      <p:ext uri="{BB962C8B-B14F-4D97-AF65-F5344CB8AC3E}">
        <p14:creationId xmlns:p14="http://schemas.microsoft.com/office/powerpoint/2010/main" val="40022570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pic>
        <p:nvPicPr>
          <p:cNvPr id="79" name="Picture 7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2275" y="64013"/>
            <a:ext cx="1265869" cy="1730709"/>
          </a:xfrm>
          <a:prstGeom prst="rect">
            <a:avLst/>
          </a:prstGeom>
        </p:spPr>
      </p:pic>
      <p:sp>
        <p:nvSpPr>
          <p:cNvPr id="4" name="Rectangle 3"/>
          <p:cNvSpPr/>
          <p:nvPr/>
        </p:nvSpPr>
        <p:spPr>
          <a:xfrm>
            <a:off x="0" y="6385555"/>
            <a:ext cx="4572000" cy="215444"/>
          </a:xfrm>
          <a:prstGeom prst="rect">
            <a:avLst/>
          </a:prstGeom>
        </p:spPr>
        <p:txBody>
          <a:bodyPr>
            <a:spAutoFit/>
          </a:bodyPr>
          <a:lstStyle/>
          <a:p>
            <a:r>
              <a:rPr lang="en-US" sz="800" dirty="0"/>
              <a:t>https://</a:t>
            </a:r>
            <a:r>
              <a:rPr lang="en-US" sz="800" dirty="0" err="1"/>
              <a:t>www.youtube.com</a:t>
            </a:r>
            <a:r>
              <a:rPr lang="en-US" sz="800" dirty="0"/>
              <a:t>/</a:t>
            </a:r>
            <a:r>
              <a:rPr lang="en-US" sz="800" dirty="0" err="1"/>
              <a:t>watch?v</a:t>
            </a:r>
            <a:r>
              <a:rPr lang="en-US" sz="800" dirty="0"/>
              <a:t>=c6mLLaqLdvg</a:t>
            </a:r>
          </a:p>
        </p:txBody>
      </p:sp>
      <p:graphicFrame>
        <p:nvGraphicFramePr>
          <p:cNvPr id="2" name="Table 1"/>
          <p:cNvGraphicFramePr>
            <a:graphicFrameLocks noGrp="1"/>
          </p:cNvGraphicFramePr>
          <p:nvPr>
            <p:extLst>
              <p:ext uri="{D42A27DB-BD31-4B8C-83A1-F6EECF244321}">
                <p14:modId xmlns:p14="http://schemas.microsoft.com/office/powerpoint/2010/main" val="377468976"/>
              </p:ext>
            </p:extLst>
          </p:nvPr>
        </p:nvGraphicFramePr>
        <p:xfrm>
          <a:off x="-7175" y="1569720"/>
          <a:ext cx="9076630" cy="5029200"/>
        </p:xfrm>
        <a:graphic>
          <a:graphicData uri="http://schemas.openxmlformats.org/drawingml/2006/table">
            <a:tbl>
              <a:tblPr firstRow="1" bandRow="1">
                <a:tableStyleId>{7DF18680-E054-41AD-8BC1-D1AEF772440D}</a:tableStyleId>
              </a:tblPr>
              <a:tblGrid>
                <a:gridCol w="1607375"/>
                <a:gridCol w="3810000"/>
                <a:gridCol w="3659255"/>
              </a:tblGrid>
              <a:tr h="377468">
                <a:tc>
                  <a:txBody>
                    <a:bodyPr/>
                    <a:lstStyle/>
                    <a:p>
                      <a:pPr algn="ctr"/>
                      <a:r>
                        <a:rPr lang="en-US" sz="2000" dirty="0" smtClean="0">
                          <a:solidFill>
                            <a:schemeClr val="accent6">
                              <a:lumMod val="10000"/>
                            </a:schemeClr>
                          </a:solidFill>
                        </a:rPr>
                        <a:t>Object is</a:t>
                      </a:r>
                      <a:endParaRPr lang="en-US" sz="2000" baseline="-25000" dirty="0">
                        <a:solidFill>
                          <a:schemeClr val="accent6">
                            <a:lumMod val="10000"/>
                          </a:schemeClr>
                        </a:solidFill>
                      </a:endParaRPr>
                    </a:p>
                  </a:txBody>
                  <a:tcPr/>
                </a:tc>
                <a:tc>
                  <a:txBody>
                    <a:bodyPr/>
                    <a:lstStyle/>
                    <a:p>
                      <a:pPr algn="ctr"/>
                      <a:r>
                        <a:rPr lang="en-US" sz="2000" dirty="0" smtClean="0">
                          <a:solidFill>
                            <a:schemeClr val="accent6">
                              <a:lumMod val="10000"/>
                            </a:schemeClr>
                          </a:solidFill>
                        </a:rPr>
                        <a:t>Image is</a:t>
                      </a:r>
                      <a:endParaRPr lang="en-US" sz="2000" baseline="-25000" dirty="0">
                        <a:solidFill>
                          <a:schemeClr val="accent6">
                            <a:lumMod val="10000"/>
                          </a:schemeClr>
                        </a:solidFill>
                      </a:endParaRPr>
                    </a:p>
                  </a:txBody>
                  <a:tcPr/>
                </a:tc>
                <a:tc>
                  <a:txBody>
                    <a:bodyPr/>
                    <a:lstStyle/>
                    <a:p>
                      <a:pPr algn="ctr"/>
                      <a:r>
                        <a:rPr lang="en-US" sz="2000" dirty="0" smtClean="0">
                          <a:solidFill>
                            <a:schemeClr val="accent6">
                              <a:lumMod val="10000"/>
                            </a:schemeClr>
                          </a:solidFill>
                        </a:rPr>
                        <a:t>Application</a:t>
                      </a:r>
                      <a:endParaRPr lang="en-US" sz="2000" dirty="0">
                        <a:solidFill>
                          <a:schemeClr val="accent6">
                            <a:lumMod val="10000"/>
                          </a:schemeClr>
                        </a:solidFill>
                      </a:endParaRPr>
                    </a:p>
                  </a:txBody>
                  <a:tcPr/>
                </a:tc>
              </a:tr>
              <a:tr h="518160">
                <a:tc>
                  <a:txBody>
                    <a:bodyPr/>
                    <a:lstStyle/>
                    <a:p>
                      <a:pPr algn="l"/>
                      <a:r>
                        <a:rPr lang="en-US" sz="2200" dirty="0" smtClean="0"/>
                        <a:t>Rays from infinity</a:t>
                      </a:r>
                      <a:endParaRPr lang="en-US" sz="2200" dirty="0"/>
                    </a:p>
                  </a:txBody>
                  <a:tcPr/>
                </a:tc>
                <a:tc>
                  <a:txBody>
                    <a:bodyPr/>
                    <a:lstStyle/>
                    <a:p>
                      <a:pPr algn="l"/>
                      <a:r>
                        <a:rPr lang="en-US" sz="2200" dirty="0" smtClean="0"/>
                        <a:t>Focused at a point (focus) </a:t>
                      </a:r>
                      <a:r>
                        <a:rPr lang="en-US" sz="2200" dirty="0" smtClean="0">
                          <a:sym typeface="Wingdings" panose="05000000000000000000" pitchFamily="2" charset="2"/>
                        </a:rPr>
                        <a:t> point image</a:t>
                      </a:r>
                      <a:endParaRPr lang="en-US" sz="2200" dirty="0"/>
                    </a:p>
                  </a:txBody>
                  <a:tcPr/>
                </a:tc>
                <a:tc>
                  <a:txBody>
                    <a:bodyPr/>
                    <a:lstStyle/>
                    <a:p>
                      <a:pPr algn="l"/>
                      <a:r>
                        <a:rPr lang="en-US" sz="2200" dirty="0" smtClean="0"/>
                        <a:t>Starting a fire by focusing the sun’s rays</a:t>
                      </a:r>
                      <a:endParaRPr lang="en-US" sz="2200" dirty="0"/>
                    </a:p>
                  </a:txBody>
                  <a:tcPr/>
                </a:tc>
              </a:tr>
              <a:tr h="518160">
                <a:tc>
                  <a:txBody>
                    <a:bodyPr/>
                    <a:lstStyle/>
                    <a:p>
                      <a:pPr algn="l"/>
                      <a:r>
                        <a:rPr lang="en-US" sz="2200" dirty="0" smtClean="0"/>
                        <a:t>beyond 2F</a:t>
                      </a:r>
                      <a:endParaRPr lang="en-US" sz="2200" dirty="0"/>
                    </a:p>
                  </a:txBody>
                  <a:tcPr/>
                </a:tc>
                <a:tc>
                  <a:txBody>
                    <a:bodyPr/>
                    <a:lstStyle/>
                    <a:p>
                      <a:pPr algn="l"/>
                      <a:r>
                        <a:rPr lang="en-US" sz="2200" dirty="0" smtClean="0"/>
                        <a:t>between 2F </a:t>
                      </a:r>
                      <a:r>
                        <a:rPr lang="en-US" sz="2200" baseline="0" dirty="0" smtClean="0"/>
                        <a:t> &amp;</a:t>
                      </a:r>
                      <a:r>
                        <a:rPr lang="en-US" sz="2200" dirty="0" smtClean="0"/>
                        <a:t> F, inverted, </a:t>
                      </a:r>
                    </a:p>
                    <a:p>
                      <a:pPr algn="l"/>
                      <a:r>
                        <a:rPr lang="en-US" sz="2200" dirty="0" smtClean="0"/>
                        <a:t>reduced &amp; real</a:t>
                      </a:r>
                      <a:endParaRPr lang="en-US" sz="2200" dirty="0"/>
                    </a:p>
                  </a:txBody>
                  <a:tcPr/>
                </a:tc>
                <a:tc>
                  <a:txBody>
                    <a:bodyPr/>
                    <a:lstStyle/>
                    <a:p>
                      <a:pPr algn="l"/>
                      <a:r>
                        <a:rPr lang="en-US" sz="2200" dirty="0" smtClean="0"/>
                        <a:t>Lens of eye</a:t>
                      </a:r>
                    </a:p>
                    <a:p>
                      <a:pPr algn="l"/>
                      <a:r>
                        <a:rPr lang="en-US" sz="2200" dirty="0" smtClean="0"/>
                        <a:t>Camera lens</a:t>
                      </a:r>
                      <a:endParaRPr lang="en-US" sz="2200" dirty="0"/>
                    </a:p>
                  </a:txBody>
                  <a:tcPr/>
                </a:tc>
              </a:tr>
              <a:tr h="533400">
                <a:tc>
                  <a:txBody>
                    <a:bodyPr/>
                    <a:lstStyle/>
                    <a:p>
                      <a:pPr algn="l"/>
                      <a:r>
                        <a:rPr lang="en-US" sz="2200" dirty="0" smtClean="0"/>
                        <a:t>at 2F</a:t>
                      </a:r>
                      <a:endParaRPr lang="en-US" sz="2200" dirty="0"/>
                    </a:p>
                  </a:txBody>
                  <a:tcPr/>
                </a:tc>
                <a:tc>
                  <a:txBody>
                    <a:bodyPr/>
                    <a:lstStyle/>
                    <a:p>
                      <a:pPr algn="l"/>
                      <a:r>
                        <a:rPr lang="en-US" sz="2200" dirty="0" smtClean="0"/>
                        <a:t>at 2F, inverted, same size</a:t>
                      </a:r>
                      <a:r>
                        <a:rPr lang="en-US" sz="2200" baseline="0" dirty="0" smtClean="0"/>
                        <a:t> and real</a:t>
                      </a:r>
                      <a:endParaRPr lang="en-US" sz="2200" dirty="0"/>
                    </a:p>
                  </a:txBody>
                  <a:tcPr/>
                </a:tc>
                <a:tc>
                  <a:txBody>
                    <a:bodyPr/>
                    <a:lstStyle/>
                    <a:p>
                      <a:pPr algn="l"/>
                      <a:r>
                        <a:rPr lang="en-US" sz="2200" dirty="0" smtClean="0"/>
                        <a:t>Photocopy</a:t>
                      </a:r>
                      <a:r>
                        <a:rPr lang="en-US" sz="2200" baseline="0" dirty="0" smtClean="0"/>
                        <a:t> machine</a:t>
                      </a:r>
                      <a:endParaRPr lang="en-US" sz="2200" dirty="0"/>
                    </a:p>
                  </a:txBody>
                  <a:tcPr/>
                </a:tc>
              </a:tr>
              <a:tr h="533400">
                <a:tc>
                  <a:txBody>
                    <a:bodyPr/>
                    <a:lstStyle/>
                    <a:p>
                      <a:pPr algn="l"/>
                      <a:r>
                        <a:rPr lang="en-US" sz="2200" dirty="0" smtClean="0"/>
                        <a:t>between</a:t>
                      </a:r>
                      <a:r>
                        <a:rPr lang="en-US" sz="2200" baseline="0" dirty="0" smtClean="0"/>
                        <a:t> 2F &amp;F</a:t>
                      </a:r>
                      <a:endParaRPr lang="en-US" sz="2200" dirty="0"/>
                    </a:p>
                  </a:txBody>
                  <a:tcPr/>
                </a:tc>
                <a:tc>
                  <a:txBody>
                    <a:bodyPr/>
                    <a:lstStyle/>
                    <a:p>
                      <a:pPr algn="l"/>
                      <a:r>
                        <a:rPr lang="en-US" sz="2200" dirty="0" smtClean="0"/>
                        <a:t>&gt; 2F, inverted, enlarged</a:t>
                      </a:r>
                      <a:r>
                        <a:rPr lang="en-US" sz="2200" baseline="0" dirty="0" smtClean="0"/>
                        <a:t> and real</a:t>
                      </a:r>
                      <a:endParaRPr lang="en-US" sz="2200" dirty="0"/>
                    </a:p>
                  </a:txBody>
                  <a:tcPr/>
                </a:tc>
                <a:tc>
                  <a:txBody>
                    <a:bodyPr/>
                    <a:lstStyle/>
                    <a:p>
                      <a:pPr algn="l"/>
                      <a:r>
                        <a:rPr lang="en-US" sz="2200" dirty="0" smtClean="0"/>
                        <a:t>Slide</a:t>
                      </a:r>
                      <a:r>
                        <a:rPr lang="en-US" sz="2200" baseline="0" dirty="0" smtClean="0"/>
                        <a:t> projector</a:t>
                      </a:r>
                      <a:endParaRPr lang="en-US" sz="2200" dirty="0"/>
                    </a:p>
                  </a:txBody>
                  <a:tcPr/>
                </a:tc>
              </a:tr>
              <a:tr h="533400">
                <a:tc>
                  <a:txBody>
                    <a:bodyPr/>
                    <a:lstStyle/>
                    <a:p>
                      <a:pPr algn="l"/>
                      <a:r>
                        <a:rPr lang="en-US" sz="2200" dirty="0" smtClean="0"/>
                        <a:t>at F</a:t>
                      </a:r>
                      <a:endParaRPr lang="en-US" sz="2200" dirty="0"/>
                    </a:p>
                  </a:txBody>
                  <a:tcPr/>
                </a:tc>
                <a:tc>
                  <a:txBody>
                    <a:bodyPr/>
                    <a:lstStyle/>
                    <a:p>
                      <a:pPr algn="l"/>
                      <a:r>
                        <a:rPr lang="en-US" sz="2200" dirty="0" smtClean="0"/>
                        <a:t>no image formed (parallel rays </a:t>
                      </a:r>
                      <a:r>
                        <a:rPr lang="en-US" sz="2200" dirty="0" smtClean="0">
                          <a:sym typeface="Wingdings" panose="05000000000000000000" pitchFamily="2" charset="2"/>
                        </a:rPr>
                        <a:t> beam of light</a:t>
                      </a:r>
                      <a:r>
                        <a:rPr lang="en-US" sz="2200" dirty="0" smtClean="0"/>
                        <a:t>)</a:t>
                      </a:r>
                      <a:endParaRPr lang="en-US" sz="2200" dirty="0"/>
                    </a:p>
                  </a:txBody>
                  <a:tcPr/>
                </a:tc>
                <a:tc>
                  <a:txBody>
                    <a:bodyPr/>
                    <a:lstStyle/>
                    <a:p>
                      <a:pPr algn="l"/>
                      <a:r>
                        <a:rPr lang="en-US" sz="2200" dirty="0" smtClean="0">
                          <a:solidFill>
                            <a:schemeClr val="tx1"/>
                          </a:solidFill>
                        </a:rPr>
                        <a:t>Searchlight,</a:t>
                      </a:r>
                      <a:r>
                        <a:rPr lang="en-US" sz="2200" baseline="0" dirty="0" smtClean="0">
                          <a:solidFill>
                            <a:schemeClr val="tx1"/>
                          </a:solidFill>
                        </a:rPr>
                        <a:t> lighthouse</a:t>
                      </a:r>
                      <a:endParaRPr lang="en-US" sz="2200" dirty="0">
                        <a:solidFill>
                          <a:schemeClr val="tx1"/>
                        </a:solidFill>
                      </a:endParaRPr>
                    </a:p>
                  </a:txBody>
                  <a:tcPr/>
                </a:tc>
              </a:tr>
              <a:tr h="822960">
                <a:tc>
                  <a:txBody>
                    <a:bodyPr/>
                    <a:lstStyle/>
                    <a:p>
                      <a:pPr algn="l"/>
                      <a:r>
                        <a:rPr lang="en-US" sz="2200" dirty="0" smtClean="0"/>
                        <a:t>between</a:t>
                      </a:r>
                      <a:r>
                        <a:rPr lang="en-US" sz="2200" baseline="0" dirty="0" smtClean="0"/>
                        <a:t> F &amp; lens</a:t>
                      </a:r>
                      <a:endParaRPr lang="en-US" sz="2200" dirty="0"/>
                    </a:p>
                  </a:txBody>
                  <a:tcPr/>
                </a:tc>
                <a:tc>
                  <a:txBody>
                    <a:bodyPr/>
                    <a:lstStyle/>
                    <a:p>
                      <a:pPr algn="l"/>
                      <a:r>
                        <a:rPr lang="en-US" sz="2200" dirty="0" smtClean="0"/>
                        <a:t>behind</a:t>
                      </a:r>
                      <a:r>
                        <a:rPr lang="en-US" sz="2200" baseline="0" dirty="0" smtClean="0"/>
                        <a:t> lens, upright, </a:t>
                      </a:r>
                    </a:p>
                    <a:p>
                      <a:pPr algn="l"/>
                      <a:r>
                        <a:rPr lang="en-US" sz="2200" baseline="0" dirty="0" smtClean="0"/>
                        <a:t>enlarged &amp; virtual</a:t>
                      </a:r>
                      <a:endParaRPr lang="en-US" sz="2200" dirty="0"/>
                    </a:p>
                  </a:txBody>
                  <a:tcPr/>
                </a:tc>
                <a:tc>
                  <a:txBody>
                    <a:bodyPr/>
                    <a:lstStyle/>
                    <a:p>
                      <a:pPr algn="l"/>
                      <a:r>
                        <a:rPr lang="en-US" sz="2200" dirty="0" smtClean="0"/>
                        <a:t>Magnifying glass, eyepiece of</a:t>
                      </a:r>
                      <a:r>
                        <a:rPr lang="en-US" sz="2200" baseline="0" dirty="0" smtClean="0"/>
                        <a:t> a microscope, binoculars</a:t>
                      </a:r>
                      <a:endParaRPr lang="en-US" sz="2200" dirty="0"/>
                    </a:p>
                  </a:txBody>
                  <a:tcPr/>
                </a:tc>
              </a:tr>
            </a:tbl>
          </a:graphicData>
        </a:graphic>
      </p:graphicFrame>
      <p:sp>
        <p:nvSpPr>
          <p:cNvPr id="25" name="TextBox 24"/>
          <p:cNvSpPr txBox="1"/>
          <p:nvPr/>
        </p:nvSpPr>
        <p:spPr>
          <a:xfrm>
            <a:off x="990600" y="159321"/>
            <a:ext cx="2602546" cy="923330"/>
          </a:xfrm>
          <a:prstGeom prst="rect">
            <a:avLst/>
          </a:prstGeom>
          <a:noFill/>
        </p:spPr>
        <p:txBody>
          <a:bodyPr wrap="square" rtlCol="0">
            <a:spAutoFit/>
          </a:bodyPr>
          <a:lstStyle/>
          <a:p>
            <a:r>
              <a:rPr lang="en-PH" sz="5400" dirty="0" smtClean="0">
                <a:solidFill>
                  <a:srgbClr val="002060"/>
                </a:solidFill>
                <a:latin typeface="Berlin Sans FB Demi" pitchFamily="34" charset="0"/>
              </a:rPr>
              <a:t>LENSES</a:t>
            </a:r>
            <a:endParaRPr lang="en-PH" sz="5400" dirty="0">
              <a:solidFill>
                <a:srgbClr val="002060"/>
              </a:solidFill>
              <a:latin typeface="Berlin Sans FB Demi" pitchFamily="34" charset="0"/>
            </a:endParaRPr>
          </a:p>
        </p:txBody>
      </p:sp>
      <p:grpSp>
        <p:nvGrpSpPr>
          <p:cNvPr id="44" name="Group 43"/>
          <p:cNvGrpSpPr/>
          <p:nvPr/>
        </p:nvGrpSpPr>
        <p:grpSpPr>
          <a:xfrm>
            <a:off x="3011505" y="-5"/>
            <a:ext cx="6132494" cy="1615036"/>
            <a:chOff x="3511798" y="-5"/>
            <a:chExt cx="5632202" cy="1536636"/>
          </a:xfrm>
        </p:grpSpPr>
        <p:pic>
          <p:nvPicPr>
            <p:cNvPr id="45" name="Picture 44" descr="Screen shot 2015-04-10 at 8.14.35 PM.png"/>
            <p:cNvPicPr>
              <a:picLocks noChangeAspect="1"/>
            </p:cNvPicPr>
            <p:nvPr/>
          </p:nvPicPr>
          <p:blipFill rotWithShape="1">
            <a:blip r:embed="rId5" cstate="print">
              <a:duotone>
                <a:prstClr val="black"/>
                <a:schemeClr val="accent2">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46" name="Picture 45" descr="Screen shot 2015-04-10 at 8.14.35 PM.png"/>
            <p:cNvPicPr>
              <a:picLocks noChangeAspect="1"/>
            </p:cNvPicPr>
            <p:nvPr/>
          </p:nvPicPr>
          <p:blipFill rotWithShape="1">
            <a:blip r:embed="rId7" cstate="print">
              <a:duotone>
                <a:prstClr val="black"/>
                <a:schemeClr val="accent5">
                  <a:tint val="45000"/>
                  <a:satMod val="400000"/>
                </a:schemeClr>
              </a:duotone>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47" name="Picture 46" descr="Screen shot 2015-04-10 at 8.14.35 PM.png"/>
            <p:cNvPicPr>
              <a:picLocks noChangeAspect="1"/>
            </p:cNvPicPr>
            <p:nvPr/>
          </p:nvPicPr>
          <p:blipFill rotWithShape="1">
            <a:blip r:embed="rId9" cstate="print">
              <a:grayscl/>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48" name="Picture 47" descr="Screen shot 2015-04-10 at 8.14.35 PM.png"/>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49" name="Picture 48" descr="Screen shot 2015-04-10 at 8.14.35 PM.png"/>
            <p:cNvPicPr>
              <a:picLocks noChangeAspect="1"/>
            </p:cNvPicPr>
            <p:nvPr/>
          </p:nvPicPr>
          <p:blipFill rotWithShape="1">
            <a:blip r:embed="rId11" cstate="print">
              <a:duotone>
                <a:prstClr val="black"/>
                <a:schemeClr val="accent4">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50" name="Picture 49" descr="Screen shot 2015-04-10 at 8.14.35 PM.png"/>
            <p:cNvPicPr>
              <a:picLocks noChangeAspect="1"/>
            </p:cNvPicPr>
            <p:nvPr/>
          </p:nvPicPr>
          <p:blipFill rotWithShape="1">
            <a:blip r:embed="rId7" cstate="print">
              <a:duotone>
                <a:prstClr val="black"/>
                <a:schemeClr val="accent1">
                  <a:tint val="45000"/>
                  <a:satMod val="400000"/>
                </a:schemeClr>
              </a:duotone>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51" name="Picture 50" descr="Screen shot 2015-04-10 at 8.14.35 PM.png"/>
            <p:cNvPicPr>
              <a:picLocks noChangeAspect="1"/>
            </p:cNvPicPr>
            <p:nvPr/>
          </p:nvPicPr>
          <p:blipFill rotWithShape="1">
            <a:blip r:embed="rId13" cstate="print">
              <a:duotone>
                <a:prstClr val="black"/>
                <a:schemeClr val="accent2">
                  <a:tint val="45000"/>
                  <a:satMod val="400000"/>
                </a:schemeClr>
              </a:duotone>
              <a:extLst>
                <a:ext uri="{BEBA8EAE-BF5A-486C-A8C5-ECC9F3942E4B}">
                  <a14:imgProps xmlns:a14="http://schemas.microsoft.com/office/drawing/2010/main">
                    <a14:imgLayer r:embed="rId1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sp>
          <p:nvSpPr>
            <p:cNvPr id="54" name="TextBox 53"/>
            <p:cNvSpPr txBox="1"/>
            <p:nvPr/>
          </p:nvSpPr>
          <p:spPr>
            <a:xfrm>
              <a:off x="4187260" y="172479"/>
              <a:ext cx="4593178" cy="790657"/>
            </a:xfrm>
            <a:prstGeom prst="rect">
              <a:avLst/>
            </a:prstGeom>
            <a:blipFill rotWithShape="1">
              <a:blip r:embed="rId15">
                <a:alphaModFix amt="94000"/>
              </a:blip>
              <a:stretch>
                <a:fillRect/>
              </a:stretch>
            </a:blip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PH" sz="4800" dirty="0" smtClean="0">
                  <a:solidFill>
                    <a:srgbClr val="FFFFB6"/>
                  </a:solidFill>
                  <a:latin typeface="Berlin Sans FB Demi" pitchFamily="34" charset="0"/>
                </a:rPr>
                <a:t>APPLICATION</a:t>
              </a:r>
              <a:endParaRPr lang="en-PH" sz="4800" dirty="0">
                <a:solidFill>
                  <a:srgbClr val="FFFFB6"/>
                </a:solidFill>
                <a:latin typeface="Berlin Sans FB Demi" pitchFamily="34" charset="0"/>
              </a:endParaRPr>
            </a:p>
          </p:txBody>
        </p:sp>
      </p:grpSp>
    </p:spTree>
    <p:extLst>
      <p:ext uri="{BB962C8B-B14F-4D97-AF65-F5344CB8AC3E}">
        <p14:creationId xmlns:p14="http://schemas.microsoft.com/office/powerpoint/2010/main" val="7195766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48956"/>
            <a:ext cx="1342134" cy="215444"/>
          </a:xfrm>
          <a:prstGeom prst="rect">
            <a:avLst/>
          </a:prstGeom>
        </p:spPr>
        <p:txBody>
          <a:bodyPr wrap="none">
            <a:spAutoFit/>
          </a:bodyPr>
          <a:lstStyle/>
          <a:p>
            <a:r>
              <a:rPr lang="en-US" sz="800" dirty="0" err="1"/>
              <a:t>www.schoolphysics.co.uk</a:t>
            </a:r>
            <a:endParaRPr lang="en-US" sz="800" dirty="0"/>
          </a:p>
        </p:txBody>
      </p:sp>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sp>
        <p:nvSpPr>
          <p:cNvPr id="11" name="TextBox 10"/>
          <p:cNvSpPr txBox="1"/>
          <p:nvPr/>
        </p:nvSpPr>
        <p:spPr>
          <a:xfrm>
            <a:off x="124023" y="0"/>
            <a:ext cx="4664529" cy="923330"/>
          </a:xfrm>
          <a:prstGeom prst="rect">
            <a:avLst/>
          </a:prstGeom>
          <a:noFill/>
        </p:spPr>
        <p:txBody>
          <a:bodyPr wrap="square" rtlCol="0">
            <a:spAutoFit/>
          </a:bodyPr>
          <a:lstStyle/>
          <a:p>
            <a:r>
              <a:rPr lang="en-PH" sz="5400" dirty="0" smtClean="0">
                <a:solidFill>
                  <a:schemeClr val="accent5">
                    <a:lumMod val="20000"/>
                    <a:lumOff val="80000"/>
                  </a:schemeClr>
                </a:solidFill>
                <a:latin typeface="Berlin Sans FB Demi" pitchFamily="34" charset="0"/>
              </a:rPr>
              <a:t>LENSES</a:t>
            </a:r>
            <a:endParaRPr lang="en-PH" sz="5400" dirty="0">
              <a:solidFill>
                <a:schemeClr val="accent5">
                  <a:lumMod val="20000"/>
                  <a:lumOff val="80000"/>
                </a:schemeClr>
              </a:solidFill>
              <a:latin typeface="Berlin Sans FB Demi" pitchFamily="34" charset="0"/>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sp>
          <p:nvSpPr>
            <p:cNvPr id="77" name="TextBox 76"/>
            <p:cNvSpPr txBox="1"/>
            <p:nvPr/>
          </p:nvSpPr>
          <p:spPr>
            <a:xfrm>
              <a:off x="4187260" y="172479"/>
              <a:ext cx="4593178" cy="790657"/>
            </a:xfrm>
            <a:prstGeom prst="rect">
              <a:avLst/>
            </a:prstGeom>
            <a:blipFill rotWithShape="1">
              <a:blip r:embed="rId13">
                <a:alphaModFix amt="94000"/>
              </a:blip>
              <a:stretch>
                <a:fillRect/>
              </a:stretch>
            </a:blip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PH" sz="4800" dirty="0" smtClean="0">
                  <a:solidFill>
                    <a:srgbClr val="FFFFB6"/>
                  </a:solidFill>
                  <a:latin typeface="Berlin Sans FB Demi" pitchFamily="34" charset="0"/>
                </a:rPr>
                <a:t>APPLICATION</a:t>
              </a:r>
              <a:endParaRPr lang="en-PH" sz="4800" dirty="0">
                <a:solidFill>
                  <a:srgbClr val="FFFFB6"/>
                </a:solidFill>
                <a:latin typeface="Berlin Sans FB Demi" pitchFamily="34" charset="0"/>
              </a:endParaRPr>
            </a:p>
          </p:txBody>
        </p:sp>
      </p:grpSp>
      <p:grpSp>
        <p:nvGrpSpPr>
          <p:cNvPr id="7" name="Group 6"/>
          <p:cNvGrpSpPr/>
          <p:nvPr/>
        </p:nvGrpSpPr>
        <p:grpSpPr>
          <a:xfrm>
            <a:off x="156777" y="916152"/>
            <a:ext cx="8654072" cy="1830873"/>
            <a:chOff x="152673" y="1577943"/>
            <a:chExt cx="7912966" cy="1454001"/>
          </a:xfrm>
        </p:grpSpPr>
        <p:grpSp>
          <p:nvGrpSpPr>
            <p:cNvPr id="5" name="Group 4"/>
            <p:cNvGrpSpPr/>
            <p:nvPr/>
          </p:nvGrpSpPr>
          <p:grpSpPr>
            <a:xfrm>
              <a:off x="152673" y="1609544"/>
              <a:ext cx="7912966" cy="1422400"/>
              <a:chOff x="152673" y="1609544"/>
              <a:chExt cx="7912966" cy="1422400"/>
            </a:xfrm>
          </p:grpSpPr>
          <p:sp>
            <p:nvSpPr>
              <p:cNvPr id="52" name="Pentagon 51"/>
              <p:cNvSpPr/>
              <p:nvPr/>
            </p:nvSpPr>
            <p:spPr>
              <a:xfrm rot="10800000">
                <a:off x="1187934" y="1933717"/>
                <a:ext cx="6863367" cy="734688"/>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152673" y="1609544"/>
                <a:ext cx="1652086" cy="1422400"/>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sp>
            <p:nvSpPr>
              <p:cNvPr id="55" name="TextBox 54"/>
              <p:cNvSpPr txBox="1"/>
              <p:nvPr/>
            </p:nvSpPr>
            <p:spPr>
              <a:xfrm>
                <a:off x="1829878" y="1883240"/>
                <a:ext cx="6235761" cy="708827"/>
              </a:xfrm>
              <a:prstGeom prst="rect">
                <a:avLst/>
              </a:prstGeom>
              <a:noFill/>
            </p:spPr>
            <p:txBody>
              <a:bodyPr wrap="square" rtlCol="0">
                <a:spAutoFit/>
              </a:bodyPr>
              <a:lstStyle/>
              <a:p>
                <a:pPr algn="just"/>
                <a:endParaRPr lang="en-PH" sz="2400" dirty="0" smtClean="0">
                  <a:latin typeface="+mn-lt"/>
                </a:endParaRPr>
              </a:p>
              <a:p>
                <a:pPr algn="just"/>
                <a:r>
                  <a:rPr lang="en-PH" sz="2800" dirty="0" smtClean="0">
                    <a:latin typeface="+mn-lt"/>
                  </a:rPr>
                  <a:t>Image Formation In A Compound Microscope</a:t>
                </a:r>
                <a:endParaRPr lang="en-PH" sz="2800" dirty="0">
                  <a:latin typeface="+mn-lt"/>
                </a:endParaRPr>
              </a:p>
            </p:txBody>
          </p:sp>
        </p:grpSp>
        <p:pic>
          <p:nvPicPr>
            <p:cNvPr id="79" name="Picture 78"/>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409776" y="1577943"/>
              <a:ext cx="1205585" cy="1431597"/>
            </a:xfrm>
            <a:prstGeom prst="rect">
              <a:avLst/>
            </a:prstGeom>
          </p:spPr>
        </p:pic>
      </p:grpSp>
      <p:pic>
        <p:nvPicPr>
          <p:cNvPr id="2" name="Picture 1" descr="Screen shot 2015-04-11 at 4.25.18 AM.png"/>
          <p:cNvPicPr>
            <a:picLocks noChangeAspect="1"/>
          </p:cNvPicPr>
          <p:nvPr/>
        </p:nvPicPr>
        <p:blipFill rotWithShape="1">
          <a:blip r:embed="rId16">
            <a:extLst>
              <a:ext uri="{28A0092B-C50C-407E-A947-70E740481C1C}">
                <a14:useLocalDpi xmlns:a14="http://schemas.microsoft.com/office/drawing/2010/main" val="0"/>
              </a:ext>
            </a:extLst>
          </a:blip>
          <a:srcRect l="2808" t="7997" r="9243" b="2772"/>
          <a:stretch/>
        </p:blipFill>
        <p:spPr>
          <a:xfrm>
            <a:off x="1003370" y="2399026"/>
            <a:ext cx="7807479" cy="4302175"/>
          </a:xfrm>
          <a:prstGeom prst="rect">
            <a:avLst/>
          </a:prstGeom>
        </p:spPr>
      </p:pic>
    </p:spTree>
    <p:extLst>
      <p:ext uri="{BB962C8B-B14F-4D97-AF65-F5344CB8AC3E}">
        <p14:creationId xmlns:p14="http://schemas.microsoft.com/office/powerpoint/2010/main" val="3535285294"/>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sp>
        <p:nvSpPr>
          <p:cNvPr id="11" name="TextBox 10"/>
          <p:cNvSpPr txBox="1"/>
          <p:nvPr/>
        </p:nvSpPr>
        <p:spPr>
          <a:xfrm>
            <a:off x="124023" y="0"/>
            <a:ext cx="4664529" cy="923330"/>
          </a:xfrm>
          <a:prstGeom prst="rect">
            <a:avLst/>
          </a:prstGeom>
          <a:noFill/>
        </p:spPr>
        <p:txBody>
          <a:bodyPr wrap="square" rtlCol="0">
            <a:spAutoFit/>
          </a:bodyPr>
          <a:lstStyle/>
          <a:p>
            <a:r>
              <a:rPr lang="en-PH" sz="5400" dirty="0" smtClean="0">
                <a:solidFill>
                  <a:schemeClr val="accent5">
                    <a:lumMod val="20000"/>
                    <a:lumOff val="80000"/>
                  </a:schemeClr>
                </a:solidFill>
                <a:latin typeface="Berlin Sans FB Demi" pitchFamily="34" charset="0"/>
              </a:rPr>
              <a:t>LENSES</a:t>
            </a:r>
            <a:endParaRPr lang="en-PH" sz="5400" dirty="0">
              <a:solidFill>
                <a:schemeClr val="accent5">
                  <a:lumMod val="20000"/>
                  <a:lumOff val="80000"/>
                </a:schemeClr>
              </a:solidFill>
              <a:latin typeface="Berlin Sans FB Demi" pitchFamily="34" charset="0"/>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sp>
          <p:nvSpPr>
            <p:cNvPr id="77" name="TextBox 76"/>
            <p:cNvSpPr txBox="1"/>
            <p:nvPr/>
          </p:nvSpPr>
          <p:spPr>
            <a:xfrm>
              <a:off x="4187260" y="172479"/>
              <a:ext cx="4593178" cy="790657"/>
            </a:xfrm>
            <a:prstGeom prst="rect">
              <a:avLst/>
            </a:prstGeom>
            <a:blipFill rotWithShape="1">
              <a:blip r:embed="rId13">
                <a:alphaModFix amt="94000"/>
              </a:blip>
              <a:stretch>
                <a:fillRect/>
              </a:stretch>
            </a:blip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PH" sz="4800" dirty="0" smtClean="0">
                  <a:solidFill>
                    <a:srgbClr val="FFFFB6"/>
                  </a:solidFill>
                  <a:latin typeface="Berlin Sans FB Demi" pitchFamily="34" charset="0"/>
                </a:rPr>
                <a:t>APPLICATION</a:t>
              </a:r>
              <a:endParaRPr lang="en-PH" sz="4800" dirty="0">
                <a:solidFill>
                  <a:srgbClr val="FFFFB6"/>
                </a:solidFill>
                <a:latin typeface="Berlin Sans FB Demi" pitchFamily="34" charset="0"/>
              </a:endParaRPr>
            </a:p>
          </p:txBody>
        </p:sp>
      </p:grpSp>
      <p:grpSp>
        <p:nvGrpSpPr>
          <p:cNvPr id="7" name="Group 6"/>
          <p:cNvGrpSpPr/>
          <p:nvPr/>
        </p:nvGrpSpPr>
        <p:grpSpPr>
          <a:xfrm>
            <a:off x="156777" y="916152"/>
            <a:ext cx="8654072" cy="1830873"/>
            <a:chOff x="152673" y="1577943"/>
            <a:chExt cx="7912966" cy="1454001"/>
          </a:xfrm>
        </p:grpSpPr>
        <p:grpSp>
          <p:nvGrpSpPr>
            <p:cNvPr id="5" name="Group 4"/>
            <p:cNvGrpSpPr/>
            <p:nvPr/>
          </p:nvGrpSpPr>
          <p:grpSpPr>
            <a:xfrm>
              <a:off x="152673" y="1609544"/>
              <a:ext cx="7912966" cy="1422400"/>
              <a:chOff x="152673" y="1609544"/>
              <a:chExt cx="7912966" cy="1422400"/>
            </a:xfrm>
          </p:grpSpPr>
          <p:sp>
            <p:nvSpPr>
              <p:cNvPr id="52" name="Pentagon 51"/>
              <p:cNvSpPr/>
              <p:nvPr/>
            </p:nvSpPr>
            <p:spPr>
              <a:xfrm rot="10800000">
                <a:off x="1187934" y="1933717"/>
                <a:ext cx="6863367" cy="734688"/>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152673" y="1609544"/>
                <a:ext cx="1652086" cy="1422400"/>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sp>
            <p:nvSpPr>
              <p:cNvPr id="55" name="TextBox 54"/>
              <p:cNvSpPr txBox="1"/>
              <p:nvPr/>
            </p:nvSpPr>
            <p:spPr>
              <a:xfrm>
                <a:off x="1829878" y="1883240"/>
                <a:ext cx="6235761" cy="708827"/>
              </a:xfrm>
              <a:prstGeom prst="rect">
                <a:avLst/>
              </a:prstGeom>
              <a:noFill/>
            </p:spPr>
            <p:txBody>
              <a:bodyPr wrap="square" rtlCol="0">
                <a:spAutoFit/>
              </a:bodyPr>
              <a:lstStyle/>
              <a:p>
                <a:pPr algn="just"/>
                <a:endParaRPr lang="en-PH" sz="2400" dirty="0" smtClean="0">
                  <a:latin typeface="+mn-lt"/>
                </a:endParaRPr>
              </a:p>
              <a:p>
                <a:pPr algn="just"/>
                <a:r>
                  <a:rPr lang="en-PH" sz="2800" dirty="0" smtClean="0">
                    <a:latin typeface="+mn-lt"/>
                  </a:rPr>
                  <a:t>Image Formation In A Compound Microscope</a:t>
                </a:r>
                <a:endParaRPr lang="en-PH" sz="2800" dirty="0">
                  <a:latin typeface="+mn-lt"/>
                </a:endParaRPr>
              </a:p>
            </p:txBody>
          </p:sp>
        </p:grpSp>
        <p:pic>
          <p:nvPicPr>
            <p:cNvPr id="79" name="Picture 78"/>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409776" y="1577943"/>
              <a:ext cx="1205585" cy="1431597"/>
            </a:xfrm>
            <a:prstGeom prst="rect">
              <a:avLst/>
            </a:prstGeom>
          </p:spPr>
        </p:pic>
      </p:grpSp>
      <p:pic>
        <p:nvPicPr>
          <p:cNvPr id="3" name="Picture 2" descr="Screen shot 2015-04-11 at 4.26.56 A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2549122"/>
            <a:ext cx="9144000" cy="3927878"/>
          </a:xfrm>
          <a:prstGeom prst="rect">
            <a:avLst/>
          </a:prstGeom>
        </p:spPr>
      </p:pic>
      <p:sp>
        <p:nvSpPr>
          <p:cNvPr id="4" name="Rectangle 3"/>
          <p:cNvSpPr/>
          <p:nvPr/>
        </p:nvSpPr>
        <p:spPr>
          <a:xfrm>
            <a:off x="0" y="6335897"/>
            <a:ext cx="4572000" cy="230832"/>
          </a:xfrm>
          <a:prstGeom prst="rect">
            <a:avLst/>
          </a:prstGeom>
        </p:spPr>
        <p:txBody>
          <a:bodyPr>
            <a:spAutoFit/>
          </a:bodyPr>
          <a:lstStyle/>
          <a:p>
            <a:r>
              <a:rPr lang="en-US" sz="900" dirty="0"/>
              <a:t>http://</a:t>
            </a:r>
            <a:r>
              <a:rPr lang="en-US" sz="900" dirty="0" err="1"/>
              <a:t>bolvan.ph.utexas.edu</a:t>
            </a:r>
            <a:r>
              <a:rPr lang="en-US" sz="900" dirty="0"/>
              <a:t>/~</a:t>
            </a:r>
            <a:r>
              <a:rPr lang="en-US" sz="900" dirty="0" err="1"/>
              <a:t>vadim</a:t>
            </a:r>
            <a:r>
              <a:rPr lang="en-US" sz="900" dirty="0"/>
              <a:t>/Classes/2014f/</a:t>
            </a:r>
            <a:r>
              <a:rPr lang="en-US" sz="900" dirty="0" err="1"/>
              <a:t>Microscope.gif</a:t>
            </a:r>
            <a:endParaRPr lang="en-US" sz="900" dirty="0"/>
          </a:p>
        </p:txBody>
      </p:sp>
    </p:spTree>
    <p:extLst>
      <p:ext uri="{BB962C8B-B14F-4D97-AF65-F5344CB8AC3E}">
        <p14:creationId xmlns:p14="http://schemas.microsoft.com/office/powerpoint/2010/main" val="3919893273"/>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sp>
        <p:nvSpPr>
          <p:cNvPr id="11" name="TextBox 10"/>
          <p:cNvSpPr txBox="1"/>
          <p:nvPr/>
        </p:nvSpPr>
        <p:spPr>
          <a:xfrm>
            <a:off x="124023" y="0"/>
            <a:ext cx="4664529" cy="923330"/>
          </a:xfrm>
          <a:prstGeom prst="rect">
            <a:avLst/>
          </a:prstGeom>
          <a:noFill/>
        </p:spPr>
        <p:txBody>
          <a:bodyPr wrap="square" rtlCol="0">
            <a:spAutoFit/>
          </a:bodyPr>
          <a:lstStyle/>
          <a:p>
            <a:r>
              <a:rPr lang="en-PH" sz="5400" dirty="0" smtClean="0">
                <a:solidFill>
                  <a:schemeClr val="accent5">
                    <a:lumMod val="20000"/>
                    <a:lumOff val="80000"/>
                  </a:schemeClr>
                </a:solidFill>
                <a:latin typeface="Berlin Sans FB Demi" pitchFamily="34" charset="0"/>
              </a:rPr>
              <a:t>LENSES</a:t>
            </a:r>
            <a:endParaRPr lang="en-PH" sz="5400" dirty="0">
              <a:solidFill>
                <a:schemeClr val="accent5">
                  <a:lumMod val="20000"/>
                  <a:lumOff val="80000"/>
                </a:schemeClr>
              </a:solidFill>
              <a:latin typeface="Berlin Sans FB Demi" pitchFamily="34" charset="0"/>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sp>
          <p:nvSpPr>
            <p:cNvPr id="77" name="TextBox 76"/>
            <p:cNvSpPr txBox="1"/>
            <p:nvPr/>
          </p:nvSpPr>
          <p:spPr>
            <a:xfrm>
              <a:off x="4187260" y="172479"/>
              <a:ext cx="4593178" cy="790657"/>
            </a:xfrm>
            <a:prstGeom prst="rect">
              <a:avLst/>
            </a:prstGeom>
            <a:blipFill rotWithShape="1">
              <a:blip r:embed="rId13">
                <a:alphaModFix amt="94000"/>
              </a:blip>
              <a:stretch>
                <a:fillRect/>
              </a:stretch>
            </a:blip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PH" sz="4800" dirty="0" smtClean="0">
                  <a:solidFill>
                    <a:srgbClr val="FFFFB6"/>
                  </a:solidFill>
                  <a:latin typeface="Berlin Sans FB Demi" pitchFamily="34" charset="0"/>
                </a:rPr>
                <a:t>APPLICATION</a:t>
              </a:r>
              <a:endParaRPr lang="en-PH" sz="4800" dirty="0">
                <a:solidFill>
                  <a:srgbClr val="FFFFB6"/>
                </a:solidFill>
                <a:latin typeface="Berlin Sans FB Demi" pitchFamily="34" charset="0"/>
              </a:endParaRPr>
            </a:p>
          </p:txBody>
        </p:sp>
      </p:grpSp>
      <p:grpSp>
        <p:nvGrpSpPr>
          <p:cNvPr id="7" name="Group 6"/>
          <p:cNvGrpSpPr/>
          <p:nvPr/>
        </p:nvGrpSpPr>
        <p:grpSpPr>
          <a:xfrm>
            <a:off x="156777" y="916152"/>
            <a:ext cx="8654072" cy="1830873"/>
            <a:chOff x="152673" y="1577943"/>
            <a:chExt cx="7912966" cy="1454001"/>
          </a:xfrm>
        </p:grpSpPr>
        <p:grpSp>
          <p:nvGrpSpPr>
            <p:cNvPr id="5" name="Group 4"/>
            <p:cNvGrpSpPr/>
            <p:nvPr/>
          </p:nvGrpSpPr>
          <p:grpSpPr>
            <a:xfrm>
              <a:off x="152673" y="1609544"/>
              <a:ext cx="7912966" cy="1422400"/>
              <a:chOff x="152673" y="1609544"/>
              <a:chExt cx="7912966" cy="1422400"/>
            </a:xfrm>
          </p:grpSpPr>
          <p:sp>
            <p:nvSpPr>
              <p:cNvPr id="52" name="Pentagon 51"/>
              <p:cNvSpPr/>
              <p:nvPr/>
            </p:nvSpPr>
            <p:spPr>
              <a:xfrm rot="10800000">
                <a:off x="1187934" y="1933717"/>
                <a:ext cx="6863367" cy="734688"/>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dirty="0"/>
              </a:p>
            </p:txBody>
          </p:sp>
          <p:sp>
            <p:nvSpPr>
              <p:cNvPr id="53" name="Flowchart: Connector 52"/>
              <p:cNvSpPr/>
              <p:nvPr/>
            </p:nvSpPr>
            <p:spPr>
              <a:xfrm>
                <a:off x="152673" y="1609544"/>
                <a:ext cx="1652086" cy="1422400"/>
              </a:xfrm>
              <a:prstGeom prst="flowChartConnector">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00"/>
              </a:p>
            </p:txBody>
          </p:sp>
          <p:sp>
            <p:nvSpPr>
              <p:cNvPr id="55" name="TextBox 54"/>
              <p:cNvSpPr txBox="1"/>
              <p:nvPr/>
            </p:nvSpPr>
            <p:spPr>
              <a:xfrm>
                <a:off x="2015737" y="1883240"/>
                <a:ext cx="6049902" cy="708827"/>
              </a:xfrm>
              <a:prstGeom prst="rect">
                <a:avLst/>
              </a:prstGeom>
              <a:noFill/>
            </p:spPr>
            <p:txBody>
              <a:bodyPr wrap="square" rtlCol="0">
                <a:spAutoFit/>
              </a:bodyPr>
              <a:lstStyle/>
              <a:p>
                <a:pPr algn="just"/>
                <a:endParaRPr lang="en-PH" sz="2400" dirty="0" smtClean="0">
                  <a:latin typeface="+mn-lt"/>
                </a:endParaRPr>
              </a:p>
              <a:p>
                <a:pPr algn="just"/>
                <a:r>
                  <a:rPr lang="en-PH" sz="2800" dirty="0" smtClean="0">
                    <a:latin typeface="+mn-lt"/>
                  </a:rPr>
                  <a:t>Image Formation In A Telescope</a:t>
                </a:r>
                <a:endParaRPr lang="en-PH" sz="2800" dirty="0">
                  <a:latin typeface="+mn-lt"/>
                </a:endParaRPr>
              </a:p>
            </p:txBody>
          </p:sp>
        </p:grpSp>
        <p:pic>
          <p:nvPicPr>
            <p:cNvPr id="79" name="Picture 78"/>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t="5137"/>
            <a:stretch/>
          </p:blipFill>
          <p:spPr>
            <a:xfrm>
              <a:off x="409776" y="1577943"/>
              <a:ext cx="1205585" cy="1431597"/>
            </a:xfrm>
            <a:prstGeom prst="rect">
              <a:avLst/>
            </a:prstGeom>
          </p:spPr>
        </p:pic>
      </p:grpSp>
      <p:pic>
        <p:nvPicPr>
          <p:cNvPr id="3" name="Picture 2"/>
          <p:cNvPicPr>
            <a:picLocks noChangeAspect="1"/>
          </p:cNvPicPr>
          <p:nvPr/>
        </p:nvPicPr>
        <p:blipFill rotWithShape="1">
          <a:blip r:embed="rId16">
            <a:extLst>
              <a:ext uri="{28A0092B-C50C-407E-A947-70E740481C1C}">
                <a14:useLocalDpi xmlns:a14="http://schemas.microsoft.com/office/drawing/2010/main" val="0"/>
              </a:ext>
            </a:extLst>
          </a:blip>
          <a:srcRect t="12573" r="1929"/>
          <a:stretch/>
        </p:blipFill>
        <p:spPr>
          <a:xfrm>
            <a:off x="0" y="2916463"/>
            <a:ext cx="9158630" cy="3007423"/>
          </a:xfrm>
          <a:prstGeom prst="rect">
            <a:avLst/>
          </a:prstGeom>
        </p:spPr>
      </p:pic>
      <p:sp>
        <p:nvSpPr>
          <p:cNvPr id="4" name="Rectangle 3"/>
          <p:cNvSpPr/>
          <p:nvPr/>
        </p:nvSpPr>
        <p:spPr>
          <a:xfrm>
            <a:off x="0" y="6335897"/>
            <a:ext cx="4572000" cy="230832"/>
          </a:xfrm>
          <a:prstGeom prst="rect">
            <a:avLst/>
          </a:prstGeom>
        </p:spPr>
        <p:txBody>
          <a:bodyPr>
            <a:spAutoFit/>
          </a:bodyPr>
          <a:lstStyle/>
          <a:p>
            <a:r>
              <a:rPr lang="en-US" sz="900" dirty="0"/>
              <a:t>http://</a:t>
            </a:r>
            <a:r>
              <a:rPr lang="en-US" sz="900" dirty="0" err="1"/>
              <a:t>bolvan.ph.utexas.edu</a:t>
            </a:r>
            <a:r>
              <a:rPr lang="en-US" sz="900" dirty="0"/>
              <a:t>/~</a:t>
            </a:r>
            <a:r>
              <a:rPr lang="en-US" sz="900" dirty="0" err="1"/>
              <a:t>vadim</a:t>
            </a:r>
            <a:r>
              <a:rPr lang="en-US" sz="900" dirty="0"/>
              <a:t>/Classes/2014f/</a:t>
            </a:r>
            <a:r>
              <a:rPr lang="en-US" sz="900" dirty="0" err="1"/>
              <a:t>Telescope.gif</a:t>
            </a:r>
            <a:endParaRPr lang="en-US" sz="900" dirty="0"/>
          </a:p>
        </p:txBody>
      </p:sp>
    </p:spTree>
    <p:extLst>
      <p:ext uri="{BB962C8B-B14F-4D97-AF65-F5344CB8AC3E}">
        <p14:creationId xmlns:p14="http://schemas.microsoft.com/office/powerpoint/2010/main" val="2142346203"/>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sp>
        <p:nvSpPr>
          <p:cNvPr id="11" name="TextBox 10"/>
          <p:cNvSpPr txBox="1"/>
          <p:nvPr/>
        </p:nvSpPr>
        <p:spPr>
          <a:xfrm>
            <a:off x="124023" y="0"/>
            <a:ext cx="4664529" cy="923330"/>
          </a:xfrm>
          <a:prstGeom prst="rect">
            <a:avLst/>
          </a:prstGeom>
          <a:noFill/>
        </p:spPr>
        <p:txBody>
          <a:bodyPr wrap="square" rtlCol="0">
            <a:spAutoFit/>
          </a:bodyPr>
          <a:lstStyle/>
          <a:p>
            <a:r>
              <a:rPr lang="en-PH" sz="5400" dirty="0" smtClean="0">
                <a:solidFill>
                  <a:schemeClr val="accent5">
                    <a:lumMod val="20000"/>
                    <a:lumOff val="80000"/>
                  </a:schemeClr>
                </a:solidFill>
                <a:latin typeface="Berlin Sans FB Demi" pitchFamily="34" charset="0"/>
              </a:rPr>
              <a:t>LIGHT</a:t>
            </a:r>
            <a:endParaRPr lang="en-PH" sz="5400" dirty="0">
              <a:solidFill>
                <a:schemeClr val="accent5">
                  <a:lumMod val="20000"/>
                  <a:lumOff val="80000"/>
                </a:schemeClr>
              </a:solidFill>
              <a:latin typeface="Berlin Sans FB Demi" pitchFamily="34" charset="0"/>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sp>
          <p:nvSpPr>
            <p:cNvPr id="77" name="TextBox 76"/>
            <p:cNvSpPr txBox="1"/>
            <p:nvPr/>
          </p:nvSpPr>
          <p:spPr>
            <a:xfrm>
              <a:off x="4187260" y="172479"/>
              <a:ext cx="4593178" cy="790657"/>
            </a:xfrm>
            <a:prstGeom prst="rect">
              <a:avLst/>
            </a:prstGeom>
            <a:blipFill rotWithShape="1">
              <a:blip r:embed="rId13">
                <a:alphaModFix amt="94000"/>
              </a:blip>
              <a:stretch>
                <a:fillRect/>
              </a:stretch>
            </a:blip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PH" sz="4800" dirty="0" smtClean="0">
                  <a:solidFill>
                    <a:srgbClr val="FFFFB6"/>
                  </a:solidFill>
                  <a:latin typeface="Berlin Sans FB Demi" pitchFamily="34" charset="0"/>
                </a:rPr>
                <a:t>Concept Map</a:t>
              </a:r>
              <a:endParaRPr lang="en-PH" sz="4800" dirty="0">
                <a:solidFill>
                  <a:srgbClr val="FFFFB6"/>
                </a:solidFill>
                <a:latin typeface="Berlin Sans FB Demi" pitchFamily="34" charset="0"/>
              </a:endParaRPr>
            </a:p>
          </p:txBody>
        </p:sp>
      </p:grpSp>
      <p:pic>
        <p:nvPicPr>
          <p:cNvPr id="307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1074040"/>
            <a:ext cx="8839199" cy="540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387921"/>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sz="1800">
              <a:solidFill>
                <a:prstClr val="white"/>
              </a:solidFill>
            </a:endParaRPr>
          </a:p>
        </p:txBody>
      </p:sp>
      <p:sp>
        <p:nvSpPr>
          <p:cNvPr id="10243" name="Title 1"/>
          <p:cNvSpPr>
            <a:spLocks noGrp="1"/>
          </p:cNvSpPr>
          <p:nvPr>
            <p:ph type="title"/>
          </p:nvPr>
        </p:nvSpPr>
        <p:spPr>
          <a:xfrm>
            <a:off x="0" y="-115888"/>
            <a:ext cx="9144000" cy="1143001"/>
          </a:xfrm>
        </p:spPr>
        <p:txBody>
          <a:bodyPr/>
          <a:lstStyle/>
          <a:p>
            <a:pPr eaLnBrk="1" hangingPunct="1"/>
            <a:r>
              <a:rPr lang="fil-PH" altLang="en-US" b="1" smtClean="0">
                <a:solidFill>
                  <a:schemeClr val="bg1"/>
                </a:solidFill>
                <a:latin typeface="Bookman Old Style" pitchFamily="18" charset="0"/>
              </a:rPr>
              <a:t>LIGHT: MIRRORS &amp; LENSES</a:t>
            </a:r>
          </a:p>
        </p:txBody>
      </p:sp>
      <p:sp>
        <p:nvSpPr>
          <p:cNvPr id="3076" name="Content Placeholder 10"/>
          <p:cNvSpPr>
            <a:spLocks noGrp="1"/>
          </p:cNvSpPr>
          <p:nvPr>
            <p:ph idx="1"/>
          </p:nvPr>
        </p:nvSpPr>
        <p:spPr>
          <a:xfrm>
            <a:off x="63500" y="962025"/>
            <a:ext cx="8872538" cy="5686425"/>
          </a:xfrm>
        </p:spPr>
        <p:txBody>
          <a:bodyPr/>
          <a:lstStyle/>
          <a:p>
            <a:pPr marL="0" indent="0" eaLnBrk="1" hangingPunct="1">
              <a:buFont typeface="Arial" charset="0"/>
              <a:buNone/>
              <a:defRPr/>
            </a:pPr>
            <a:r>
              <a:rPr lang="en-US" sz="5400" dirty="0" smtClean="0">
                <a:latin typeface="Bauhaus 93"/>
                <a:ea typeface="+mn-ea"/>
                <a:cs typeface="Bauhaus 93"/>
              </a:rPr>
              <a:t>Science Process Skills</a:t>
            </a:r>
            <a:endParaRPr lang="en-US" b="1" i="1" dirty="0" smtClean="0">
              <a:solidFill>
                <a:srgbClr val="0070C0"/>
              </a:solidFill>
              <a:ea typeface="+mn-ea"/>
            </a:endParaRPr>
          </a:p>
          <a:p>
            <a:pPr marL="0" indent="0" eaLnBrk="1" hangingPunct="1">
              <a:buFont typeface="Arial" charset="0"/>
              <a:buNone/>
              <a:defRPr/>
            </a:pPr>
            <a:r>
              <a:rPr lang="en-US" b="1" i="1" dirty="0" smtClean="0">
                <a:solidFill>
                  <a:srgbClr val="0070C0"/>
                </a:solidFill>
                <a:ea typeface="+mn-ea"/>
              </a:rPr>
              <a:t>The science process skills targeted are as follows:</a:t>
            </a:r>
            <a:endParaRPr lang="en-US" sz="2800" b="1" i="1" dirty="0" smtClean="0">
              <a:solidFill>
                <a:srgbClr val="0070C0"/>
              </a:solidFill>
              <a:ea typeface="+mn-ea"/>
            </a:endParaRPr>
          </a:p>
          <a:p>
            <a:pPr eaLnBrk="1" hangingPunct="1">
              <a:buFont typeface="Arial" charset="0"/>
              <a:buChar char="•"/>
              <a:defRPr/>
            </a:pPr>
            <a:r>
              <a:rPr lang="en-US" sz="2800" b="1" i="1" dirty="0" smtClean="0">
                <a:solidFill>
                  <a:schemeClr val="accent3">
                    <a:lumMod val="50000"/>
                  </a:schemeClr>
                </a:solidFill>
                <a:ea typeface="+mn-ea"/>
              </a:rPr>
              <a:t>Observing, making predictions, and formulating hypothesis about light by manipulating materials to conduct an experiment</a:t>
            </a:r>
          </a:p>
          <a:p>
            <a:pPr eaLnBrk="1" hangingPunct="1">
              <a:buFont typeface="Arial" charset="0"/>
              <a:buChar char="•"/>
              <a:defRPr/>
            </a:pPr>
            <a:r>
              <a:rPr lang="en-US" sz="2800" b="1" i="1" dirty="0" smtClean="0">
                <a:solidFill>
                  <a:schemeClr val="accent3">
                    <a:lumMod val="50000"/>
                  </a:schemeClr>
                </a:solidFill>
                <a:ea typeface="+mn-ea"/>
              </a:rPr>
              <a:t>Collecting, recording and interpreting data</a:t>
            </a:r>
          </a:p>
          <a:p>
            <a:pPr eaLnBrk="1" hangingPunct="1">
              <a:buFont typeface="Arial" charset="0"/>
              <a:buChar char="•"/>
              <a:defRPr/>
            </a:pPr>
            <a:r>
              <a:rPr lang="en-US" sz="2800" b="1" i="1" dirty="0" smtClean="0">
                <a:solidFill>
                  <a:schemeClr val="accent3">
                    <a:lumMod val="50000"/>
                  </a:schemeClr>
                </a:solidFill>
                <a:ea typeface="+mn-ea"/>
              </a:rPr>
              <a:t>Developing vocabulary to communicate the results of their findings</a:t>
            </a:r>
          </a:p>
          <a:p>
            <a:pPr eaLnBrk="1" hangingPunct="1">
              <a:buFont typeface="Arial" charset="0"/>
              <a:buChar char="•"/>
              <a:defRPr/>
            </a:pPr>
            <a:r>
              <a:rPr lang="en-US" sz="2800" b="1" i="1" dirty="0" smtClean="0">
                <a:solidFill>
                  <a:schemeClr val="accent3">
                    <a:lumMod val="50000"/>
                  </a:schemeClr>
                </a:solidFill>
                <a:ea typeface="+mn-ea"/>
              </a:rPr>
              <a:t>Displaying information by means of graphic illustrations</a:t>
            </a:r>
          </a:p>
          <a:p>
            <a:pPr eaLnBrk="1" hangingPunct="1">
              <a:buFont typeface="Arial" charset="0"/>
              <a:buChar char="•"/>
              <a:defRPr/>
            </a:pPr>
            <a:r>
              <a:rPr lang="en-US" sz="2800" b="1" i="1" dirty="0" smtClean="0">
                <a:solidFill>
                  <a:schemeClr val="accent3">
                    <a:lumMod val="50000"/>
                  </a:schemeClr>
                </a:solidFill>
                <a:ea typeface="+mn-ea"/>
              </a:rPr>
              <a:t>Applying math rules or formulas to calculate quantities</a:t>
            </a:r>
          </a:p>
          <a:p>
            <a:pPr eaLnBrk="1" hangingPunct="1">
              <a:buFont typeface="Arial" charset="0"/>
              <a:buChar char="•"/>
              <a:defRPr/>
            </a:pPr>
            <a:endParaRPr lang="en-US" b="1" dirty="0" smtClean="0">
              <a:ea typeface="+mn-ea"/>
            </a:endParaRPr>
          </a:p>
        </p:txBody>
      </p:sp>
      <p:sp>
        <p:nvSpPr>
          <p:cNvPr id="6" name="Rectangle 5"/>
          <p:cNvSpPr/>
          <p:nvPr/>
        </p:nvSpPr>
        <p:spPr>
          <a:xfrm>
            <a:off x="0" y="6553200"/>
            <a:ext cx="9144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sz="1800">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a:solidFill>
                  <a:prstClr val="white"/>
                </a:solidFill>
                <a:latin typeface="Bookman Old Style" pitchFamily="18" charset="0"/>
                <a:ea typeface="+mj-ea"/>
                <a:cs typeface="+mj-cs"/>
              </a:rPr>
              <a:t>DEPARTMENT OF EDUCATION</a:t>
            </a:r>
          </a:p>
        </p:txBody>
      </p:sp>
    </p:spTree>
    <p:extLst>
      <p:ext uri="{BB962C8B-B14F-4D97-AF65-F5344CB8AC3E}">
        <p14:creationId xmlns:p14="http://schemas.microsoft.com/office/powerpoint/2010/main" val="1925084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checkerboard(across)">
                                      <p:cBhvr>
                                        <p:cTn id="7" dur="500"/>
                                        <p:tgtEl>
                                          <p:spTgt spid="307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076">
                                            <p:txEl>
                                              <p:pRg st="1" end="1"/>
                                            </p:txEl>
                                          </p:spTgt>
                                        </p:tgtEl>
                                        <p:attrNameLst>
                                          <p:attrName>style.visibility</p:attrName>
                                        </p:attrNameLst>
                                      </p:cBhvr>
                                      <p:to>
                                        <p:strVal val="visible"/>
                                      </p:to>
                                    </p:set>
                                    <p:animEffect transition="in" filter="checkerboard(across)">
                                      <p:cBhvr>
                                        <p:cTn id="10" dur="500"/>
                                        <p:tgtEl>
                                          <p:spTgt spid="307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animEffect transition="in" filter="checkerboard(across)">
                                      <p:cBhvr>
                                        <p:cTn id="15" dur="500"/>
                                        <p:tgtEl>
                                          <p:spTgt spid="3076">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3076">
                                            <p:txEl>
                                              <p:pRg st="3" end="3"/>
                                            </p:txEl>
                                          </p:spTgt>
                                        </p:tgtEl>
                                        <p:attrNameLst>
                                          <p:attrName>style.visibility</p:attrName>
                                        </p:attrNameLst>
                                      </p:cBhvr>
                                      <p:to>
                                        <p:strVal val="visible"/>
                                      </p:to>
                                    </p:set>
                                    <p:animEffect transition="in" filter="checkerboard(across)">
                                      <p:cBhvr>
                                        <p:cTn id="20" dur="500"/>
                                        <p:tgtEl>
                                          <p:spTgt spid="3076">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076">
                                            <p:txEl>
                                              <p:pRg st="4" end="4"/>
                                            </p:txEl>
                                          </p:spTgt>
                                        </p:tgtEl>
                                        <p:attrNameLst>
                                          <p:attrName>style.visibility</p:attrName>
                                        </p:attrNameLst>
                                      </p:cBhvr>
                                      <p:to>
                                        <p:strVal val="visible"/>
                                      </p:to>
                                    </p:set>
                                    <p:animEffect transition="in" filter="checkerboard(across)">
                                      <p:cBhvr>
                                        <p:cTn id="23" dur="500"/>
                                        <p:tgtEl>
                                          <p:spTgt spid="3076">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3076">
                                            <p:txEl>
                                              <p:pRg st="5" end="5"/>
                                            </p:txEl>
                                          </p:spTgt>
                                        </p:tgtEl>
                                        <p:attrNameLst>
                                          <p:attrName>style.visibility</p:attrName>
                                        </p:attrNameLst>
                                      </p:cBhvr>
                                      <p:to>
                                        <p:strVal val="visible"/>
                                      </p:to>
                                    </p:set>
                                    <p:animEffect transition="in" filter="checkerboard(across)">
                                      <p:cBhvr>
                                        <p:cTn id="28" dur="500"/>
                                        <p:tgtEl>
                                          <p:spTgt spid="3076">
                                            <p:txEl>
                                              <p:pRg st="5" end="5"/>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076">
                                            <p:txEl>
                                              <p:pRg st="6" end="6"/>
                                            </p:txEl>
                                          </p:spTgt>
                                        </p:tgtEl>
                                        <p:attrNameLst>
                                          <p:attrName>style.visibility</p:attrName>
                                        </p:attrNameLst>
                                      </p:cBhvr>
                                      <p:to>
                                        <p:strVal val="visible"/>
                                      </p:to>
                                    </p:set>
                                    <p:animEffect transition="in" filter="checkerboard(across)">
                                      <p:cBhvr>
                                        <p:cTn id="31" dur="500"/>
                                        <p:tgtEl>
                                          <p:spTgt spid="30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3075" name="Title 1"/>
          <p:cNvSpPr>
            <a:spLocks noGrp="1"/>
          </p:cNvSpPr>
          <p:nvPr>
            <p:ph type="title"/>
          </p:nvPr>
        </p:nvSpPr>
        <p:spPr>
          <a:xfrm>
            <a:off x="0" y="-115888"/>
            <a:ext cx="9144000" cy="1143001"/>
          </a:xfrm>
        </p:spPr>
        <p:txBody>
          <a:bodyPr/>
          <a:lstStyle/>
          <a:p>
            <a:pPr eaLnBrk="1" hangingPunct="1"/>
            <a:r>
              <a:rPr lang="fil-PH" b="1" dirty="0" smtClean="0">
                <a:solidFill>
                  <a:schemeClr val="bg1"/>
                </a:solidFill>
                <a:latin typeface="Bookman Old Style" pitchFamily="18" charset="0"/>
              </a:rPr>
              <a:t>Post - Assessment</a:t>
            </a:r>
          </a:p>
        </p:txBody>
      </p:sp>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a:solidFill>
                  <a:prstClr val="white"/>
                </a:solidFill>
                <a:latin typeface="Bookman Old Style" pitchFamily="18" charset="0"/>
                <a:ea typeface="+mj-ea"/>
                <a:cs typeface="+mj-cs"/>
              </a:rPr>
              <a:t>DEPARTMENT OF EDUCATION</a:t>
            </a:r>
          </a:p>
        </p:txBody>
      </p:sp>
      <p:sp>
        <p:nvSpPr>
          <p:cNvPr id="3" name="TextBox 2"/>
          <p:cNvSpPr txBox="1"/>
          <p:nvPr/>
        </p:nvSpPr>
        <p:spPr>
          <a:xfrm>
            <a:off x="6741397" y="6581001"/>
            <a:ext cx="2402603" cy="276999"/>
          </a:xfrm>
          <a:prstGeom prst="rect">
            <a:avLst/>
          </a:prstGeom>
          <a:noFill/>
        </p:spPr>
        <p:txBody>
          <a:bodyPr wrap="square" rtlCol="0">
            <a:spAutoFit/>
          </a:bodyPr>
          <a:lstStyle/>
          <a:p>
            <a:r>
              <a:rPr lang="en-US" sz="1200" dirty="0" smtClean="0"/>
              <a:t>Painting by </a:t>
            </a:r>
            <a:r>
              <a:rPr lang="en-US" sz="1200" dirty="0" err="1" smtClean="0"/>
              <a:t>Edouard</a:t>
            </a:r>
            <a:r>
              <a:rPr lang="en-US" sz="1200" dirty="0" smtClean="0"/>
              <a:t> </a:t>
            </a:r>
            <a:r>
              <a:rPr lang="en-US" sz="1200" dirty="0" err="1" smtClean="0"/>
              <a:t>Manet</a:t>
            </a:r>
            <a:endParaRPr lang="en-US" sz="1200" dirty="0"/>
          </a:p>
        </p:txBody>
      </p:sp>
      <p:sp>
        <p:nvSpPr>
          <p:cNvPr id="3076" name="Content Placeholder 10"/>
          <p:cNvSpPr>
            <a:spLocks noGrp="1"/>
          </p:cNvSpPr>
          <p:nvPr>
            <p:ph idx="1"/>
          </p:nvPr>
        </p:nvSpPr>
        <p:spPr>
          <a:xfrm>
            <a:off x="177799" y="961571"/>
            <a:ext cx="8496301" cy="5479143"/>
          </a:xfrm>
        </p:spPr>
        <p:txBody>
          <a:bodyPr>
            <a:normAutofit lnSpcReduction="10000"/>
          </a:bodyPr>
          <a:lstStyle/>
          <a:p>
            <a:pPr marL="0" indent="0">
              <a:buNone/>
            </a:pPr>
            <a:r>
              <a:rPr lang="en-US" sz="4000" i="1" dirty="0" smtClean="0">
                <a:latin typeface="Berlin Sans FB Demi" panose="020E0802020502020306" pitchFamily="34" charset="0"/>
              </a:rPr>
              <a:t>TRUE or FALSE: The Big M</a:t>
            </a:r>
          </a:p>
          <a:p>
            <a:pPr marL="514350" indent="-514350">
              <a:buFont typeface="+mj-lt"/>
              <a:buAutoNum type="arabicParenR"/>
            </a:pPr>
            <a:r>
              <a:rPr lang="en-US" dirty="0" smtClean="0"/>
              <a:t>Blocking </a:t>
            </a:r>
            <a:r>
              <a:rPr lang="en-US" dirty="0"/>
              <a:t>part of the lens surface would block the corresponding part </a:t>
            </a:r>
            <a:r>
              <a:rPr lang="en-US" dirty="0" smtClean="0"/>
              <a:t>of </a:t>
            </a:r>
            <a:r>
              <a:rPr lang="en-US" dirty="0"/>
              <a:t>the image.</a:t>
            </a:r>
            <a:r>
              <a:rPr lang="en-US" dirty="0" smtClean="0"/>
              <a:t>  </a:t>
            </a:r>
          </a:p>
          <a:p>
            <a:pPr marL="514350" indent="-514350">
              <a:buFont typeface="+mj-lt"/>
              <a:buAutoNum type="arabicParenR"/>
            </a:pPr>
            <a:r>
              <a:rPr lang="en-US" dirty="0" smtClean="0"/>
              <a:t>The size of the image depends on the size (diameter) of the lens.</a:t>
            </a:r>
          </a:p>
          <a:p>
            <a:pPr marL="514350" indent="-514350">
              <a:buFont typeface="+mj-lt"/>
              <a:buAutoNum type="arabicParenR"/>
            </a:pPr>
            <a:r>
              <a:rPr lang="en-US" dirty="0" smtClean="0"/>
              <a:t>The purpose of the surface is to capture the real image so it can be seen.  Without the surface, there is no image.</a:t>
            </a:r>
          </a:p>
          <a:p>
            <a:pPr marL="514350" indent="-514350">
              <a:buFont typeface="+mj-lt"/>
              <a:buAutoNum type="arabicParenR"/>
            </a:pPr>
            <a:r>
              <a:rPr lang="en-US" dirty="0" smtClean="0"/>
              <a:t>Light passes straight through various transparent materials.</a:t>
            </a:r>
          </a:p>
          <a:p>
            <a:pPr marL="0" indent="0">
              <a:buNone/>
            </a:pPr>
            <a:endParaRPr lang="en-US" dirty="0" smtClean="0"/>
          </a:p>
          <a:p>
            <a:endParaRPr lang="en-US" b="1" dirty="0" smtClean="0"/>
          </a:p>
        </p:txBody>
      </p:sp>
    </p:spTree>
    <p:extLst>
      <p:ext uri="{BB962C8B-B14F-4D97-AF65-F5344CB8AC3E}">
        <p14:creationId xmlns:p14="http://schemas.microsoft.com/office/powerpoint/2010/main" val="40560447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6200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1000" fill="hold"/>
                                        <p:tgtEl>
                                          <p:spTgt spid="3075"/>
                                        </p:tgtEl>
                                        <p:attrNameLst>
                                          <p:attrName>ppt_x</p:attrName>
                                        </p:attrNameLst>
                                      </p:cBhvr>
                                      <p:tavLst>
                                        <p:tav tm="0">
                                          <p:val>
                                            <p:strVal val="#ppt_x"/>
                                          </p:val>
                                        </p:tav>
                                        <p:tav tm="100000">
                                          <p:val>
                                            <p:strVal val="#ppt_x"/>
                                          </p:val>
                                        </p:tav>
                                      </p:tavLst>
                                    </p:anim>
                                    <p:anim calcmode="lin" valueType="num">
                                      <p:cBhvr additive="base">
                                        <p:cTn id="8" dur="1000" fill="hold"/>
                                        <p:tgtEl>
                                          <p:spTgt spid="30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6">
                                            <p:txEl>
                                              <p:pRg st="0" end="0"/>
                                            </p:txEl>
                                          </p:spTgt>
                                        </p:tgtEl>
                                        <p:attrNameLst>
                                          <p:attrName>style.visibility</p:attrName>
                                        </p:attrNameLst>
                                      </p:cBhvr>
                                      <p:to>
                                        <p:strVal val="visible"/>
                                      </p:to>
                                    </p:set>
                                    <p:animEffect transition="in" filter="barn(inVertical)">
                                      <p:cBhvr>
                                        <p:cTn id="13" dur="500"/>
                                        <p:tgtEl>
                                          <p:spTgt spid="307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076">
                                            <p:txEl>
                                              <p:pRg st="1" end="1"/>
                                            </p:txEl>
                                          </p:spTgt>
                                        </p:tgtEl>
                                        <p:attrNameLst>
                                          <p:attrName>style.visibility</p:attrName>
                                        </p:attrNameLst>
                                      </p:cBhvr>
                                      <p:to>
                                        <p:strVal val="visible"/>
                                      </p:to>
                                    </p:set>
                                    <p:animEffect transition="in" filter="barn(inVertical)">
                                      <p:cBhvr>
                                        <p:cTn id="18" dur="500"/>
                                        <p:tgtEl>
                                          <p:spTgt spid="307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76">
                                            <p:txEl>
                                              <p:pRg st="2" end="2"/>
                                            </p:txEl>
                                          </p:spTgt>
                                        </p:tgtEl>
                                        <p:attrNameLst>
                                          <p:attrName>style.visibility</p:attrName>
                                        </p:attrNameLst>
                                      </p:cBhvr>
                                      <p:to>
                                        <p:strVal val="visible"/>
                                      </p:to>
                                    </p:set>
                                    <p:animEffect transition="in" filter="barn(inVertical)">
                                      <p:cBhvr>
                                        <p:cTn id="23" dur="500"/>
                                        <p:tgtEl>
                                          <p:spTgt spid="307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76">
                                            <p:txEl>
                                              <p:pRg st="3" end="3"/>
                                            </p:txEl>
                                          </p:spTgt>
                                        </p:tgtEl>
                                        <p:attrNameLst>
                                          <p:attrName>style.visibility</p:attrName>
                                        </p:attrNameLst>
                                      </p:cBhvr>
                                      <p:to>
                                        <p:strVal val="visible"/>
                                      </p:to>
                                    </p:set>
                                    <p:animEffect transition="in" filter="barn(inVertical)">
                                      <p:cBhvr>
                                        <p:cTn id="28" dur="500"/>
                                        <p:tgtEl>
                                          <p:spTgt spid="307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076">
                                            <p:txEl>
                                              <p:pRg st="4" end="4"/>
                                            </p:txEl>
                                          </p:spTgt>
                                        </p:tgtEl>
                                        <p:attrNameLst>
                                          <p:attrName>style.visibility</p:attrName>
                                        </p:attrNameLst>
                                      </p:cBhvr>
                                      <p:to>
                                        <p:strVal val="visible"/>
                                      </p:to>
                                    </p:set>
                                    <p:animEffect transition="in" filter="barn(inVertical)">
                                      <p:cBhvr>
                                        <p:cTn id="33" dur="500"/>
                                        <p:tgtEl>
                                          <p:spTgt spid="30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sp>
          <p:nvSpPr>
            <p:cNvPr id="77" name="TextBox 76"/>
            <p:cNvSpPr txBox="1"/>
            <p:nvPr/>
          </p:nvSpPr>
          <p:spPr>
            <a:xfrm>
              <a:off x="4187260" y="172479"/>
              <a:ext cx="4593178" cy="790657"/>
            </a:xfrm>
            <a:prstGeom prst="rect">
              <a:avLst/>
            </a:prstGeom>
            <a:blipFill rotWithShape="1">
              <a:blip r:embed="rId13">
                <a:alphaModFix amt="94000"/>
              </a:blip>
              <a:stretch>
                <a:fillRect/>
              </a:stretch>
            </a:blip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PH" sz="4800" dirty="0" smtClean="0">
                  <a:solidFill>
                    <a:srgbClr val="FFFFB6"/>
                  </a:solidFill>
                  <a:latin typeface="Berlin Sans FB Demi" pitchFamily="34" charset="0"/>
                </a:rPr>
                <a:t>ASSESSMENT</a:t>
              </a:r>
              <a:endParaRPr lang="en-PH" sz="4800" dirty="0">
                <a:solidFill>
                  <a:srgbClr val="FFFFB6"/>
                </a:solidFill>
                <a:latin typeface="Berlin Sans FB Demi" pitchFamily="34" charset="0"/>
              </a:endParaRPr>
            </a:p>
          </p:txBody>
        </p:sp>
      </p:grpSp>
      <p:sp>
        <p:nvSpPr>
          <p:cNvPr id="2" name="TextBox 1"/>
          <p:cNvSpPr txBox="1"/>
          <p:nvPr/>
        </p:nvSpPr>
        <p:spPr>
          <a:xfrm>
            <a:off x="219487" y="2022708"/>
            <a:ext cx="8544330" cy="4154984"/>
          </a:xfrm>
          <a:prstGeom prst="rect">
            <a:avLst/>
          </a:prstGeom>
          <a:noFill/>
        </p:spPr>
        <p:txBody>
          <a:bodyPr wrap="square" rtlCol="0">
            <a:spAutoFit/>
          </a:bodyPr>
          <a:lstStyle/>
          <a:p>
            <a:pPr marL="285750" indent="-285750">
              <a:buFont typeface="Arial"/>
              <a:buChar char="•"/>
            </a:pPr>
            <a:r>
              <a:rPr lang="en-US" sz="2400" dirty="0" smtClean="0"/>
              <a:t>Juan’s grandfather wants to read the latest newspaper.  Which of the following must Juan give his </a:t>
            </a:r>
            <a:r>
              <a:rPr lang="en-US" sz="2400" i="1" dirty="0" err="1" smtClean="0"/>
              <a:t>lolo</a:t>
            </a:r>
            <a:r>
              <a:rPr lang="en-US" sz="2400" dirty="0" smtClean="0"/>
              <a:t> to help his </a:t>
            </a:r>
            <a:r>
              <a:rPr lang="en-US" sz="2400" i="1" dirty="0" err="1" smtClean="0"/>
              <a:t>lolo</a:t>
            </a:r>
            <a:r>
              <a:rPr lang="en-US" sz="2400" dirty="0" smtClean="0"/>
              <a:t> read the articles with ease?</a:t>
            </a:r>
          </a:p>
          <a:p>
            <a:pPr marL="914400" lvl="1" indent="-457200">
              <a:buAutoNum type="alphaUcPeriod"/>
            </a:pPr>
            <a:r>
              <a:rPr lang="en-US" sz="2400" dirty="0" smtClean="0"/>
              <a:t>Concave lens			C.  Flat Mirror</a:t>
            </a:r>
          </a:p>
          <a:p>
            <a:pPr marL="914400" lvl="1" indent="-457200">
              <a:buAutoNum type="alphaUcPeriod"/>
            </a:pPr>
            <a:r>
              <a:rPr lang="en-US" sz="2400" dirty="0" smtClean="0"/>
              <a:t>Convex lens			D.  Curved Mirror</a:t>
            </a:r>
          </a:p>
          <a:p>
            <a:pPr marL="457200" indent="-457200">
              <a:buAutoNum type="alphaUcPeriod"/>
            </a:pPr>
            <a:endParaRPr lang="en-US" sz="2400" dirty="0"/>
          </a:p>
          <a:p>
            <a:pPr marL="457200" indent="-457200">
              <a:buFont typeface="Arial"/>
              <a:buChar char="•"/>
            </a:pPr>
            <a:r>
              <a:rPr lang="en-US" sz="2400" dirty="0" smtClean="0"/>
              <a:t>Where must a candle flame be placed to produce an image that is upright and magnified?</a:t>
            </a:r>
          </a:p>
          <a:p>
            <a:pPr marL="914400" lvl="1" indent="-457200">
              <a:buAutoNum type="alphaUcPeriod"/>
            </a:pPr>
            <a:r>
              <a:rPr lang="en-US" sz="2400" dirty="0" smtClean="0"/>
              <a:t>Inside the focus		C.  At the focus</a:t>
            </a:r>
          </a:p>
          <a:p>
            <a:pPr marL="914400" lvl="1" indent="-457200">
              <a:buAutoNum type="alphaUcPeriod"/>
            </a:pPr>
            <a:r>
              <a:rPr lang="en-US" sz="2400" dirty="0" smtClean="0"/>
              <a:t>Outside the focus		D.  Anywhere in front of the </a:t>
            </a:r>
          </a:p>
          <a:p>
            <a:pPr lvl="1"/>
            <a:r>
              <a:rPr lang="en-US" sz="2400" dirty="0" smtClean="0"/>
              <a:t>                                                                      lens</a:t>
            </a:r>
          </a:p>
        </p:txBody>
      </p:sp>
      <p:sp>
        <p:nvSpPr>
          <p:cNvPr id="15" name="TextBox 14"/>
          <p:cNvSpPr txBox="1"/>
          <p:nvPr/>
        </p:nvSpPr>
        <p:spPr>
          <a:xfrm>
            <a:off x="124022" y="144959"/>
            <a:ext cx="4664529" cy="769441"/>
          </a:xfrm>
          <a:prstGeom prst="rect">
            <a:avLst/>
          </a:prstGeom>
          <a:noFill/>
        </p:spPr>
        <p:txBody>
          <a:bodyPr wrap="square" rtlCol="0">
            <a:spAutoFit/>
          </a:bodyPr>
          <a:lstStyle/>
          <a:p>
            <a:r>
              <a:rPr lang="en-PH" sz="4400" dirty="0" smtClean="0">
                <a:latin typeface="Berlin Sans FB Demi" pitchFamily="34" charset="0"/>
              </a:rPr>
              <a:t>Remembering</a:t>
            </a:r>
            <a:endParaRPr lang="en-PH" sz="4400" dirty="0">
              <a:latin typeface="Berlin Sans FB Demi" pitchFamily="34" charset="0"/>
            </a:endParaRPr>
          </a:p>
        </p:txBody>
      </p:sp>
    </p:spTree>
    <p:extLst>
      <p:ext uri="{BB962C8B-B14F-4D97-AF65-F5344CB8AC3E}">
        <p14:creationId xmlns:p14="http://schemas.microsoft.com/office/powerpoint/2010/main" val="354222241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 11"/>
          <p:cNvSpPr/>
          <p:nvPr/>
        </p:nvSpPr>
        <p:spPr>
          <a:xfrm rot="4408096">
            <a:off x="6619043" y="2139847"/>
            <a:ext cx="1784306" cy="790892"/>
          </a:xfrm>
          <a:prstGeom prst="homePlate">
            <a:avLst/>
          </a:prstGeom>
          <a:pattFill prst="pct40">
            <a:fgClr>
              <a:schemeClr val="accent6">
                <a:lumMod val="90000"/>
              </a:schemeClr>
            </a:fgClr>
            <a:bgClr>
              <a:schemeClr val="bg1"/>
            </a:bgClr>
          </a:patt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6495166">
            <a:off x="5886007" y="2283068"/>
            <a:ext cx="1483253" cy="790892"/>
          </a:xfrm>
          <a:prstGeom prst="homePlate">
            <a:avLst/>
          </a:prstGeom>
          <a:pattFill prst="pct90">
            <a:fgClr>
              <a:schemeClr val="accent6">
                <a:lumMod val="75000"/>
              </a:schemeClr>
            </a:fgClr>
            <a:bgClr>
              <a:schemeClr val="bg1"/>
            </a:bgClr>
          </a:patt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8100" y="1447800"/>
            <a:ext cx="3924300" cy="4953000"/>
          </a:xfrm>
          <a:prstGeom prst="roundRect">
            <a:avLst>
              <a:gd name="adj" fmla="val 10204"/>
            </a:avLst>
          </a:prstGeom>
          <a:solidFill>
            <a:schemeClr val="accent6">
              <a:lumMod val="40000"/>
              <a:lumOff val="60000"/>
              <a:alpha val="6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626" y="472632"/>
            <a:ext cx="4809226" cy="646331"/>
          </a:xfrm>
          <a:prstGeom prst="rect">
            <a:avLst/>
          </a:prstGeom>
          <a:solidFill>
            <a:srgbClr val="996633"/>
          </a:solidFill>
          <a:effectLst/>
        </p:spPr>
        <p:txBody>
          <a:bodyPr wrap="square" rtlCol="0">
            <a:spAutoFit/>
          </a:bodyPr>
          <a:lstStyle/>
          <a:p>
            <a:pPr algn="ctr"/>
            <a:r>
              <a:rPr lang="en-PH" sz="3600" b="1" dirty="0" smtClean="0">
                <a:ln w="18415" cmpd="sng">
                  <a:noFill/>
                  <a:prstDash val="solid"/>
                </a:ln>
                <a:solidFill>
                  <a:schemeClr val="bg1"/>
                </a:solidFill>
                <a:latin typeface="Century Gothic" pitchFamily="34" charset="0"/>
              </a:rPr>
              <a:t>Flat Mirrors</a:t>
            </a:r>
          </a:p>
        </p:txBody>
      </p:sp>
      <p:sp>
        <p:nvSpPr>
          <p:cNvPr id="27" name="TextBox 26"/>
          <p:cNvSpPr txBox="1"/>
          <p:nvPr/>
        </p:nvSpPr>
        <p:spPr>
          <a:xfrm>
            <a:off x="266700" y="1544985"/>
            <a:ext cx="3771900" cy="4401205"/>
          </a:xfrm>
          <a:prstGeom prst="rect">
            <a:avLst/>
          </a:prstGeom>
          <a:noFill/>
          <a:ln>
            <a:noFill/>
          </a:ln>
        </p:spPr>
        <p:txBody>
          <a:bodyPr wrap="square" rtlCol="0">
            <a:spAutoFit/>
          </a:bodyPr>
          <a:lstStyle/>
          <a:p>
            <a:r>
              <a:rPr lang="en-US" sz="2800" dirty="0" smtClean="0">
                <a:latin typeface="Century Gothic" panose="020B0502020202020204" pitchFamily="34" charset="0"/>
              </a:rPr>
              <a:t>Object and Image have:</a:t>
            </a:r>
          </a:p>
          <a:p>
            <a:pPr marL="342900" indent="-342900">
              <a:buFont typeface="Arial" panose="020B0604020202020204" pitchFamily="34" charset="0"/>
              <a:buChar char="•"/>
            </a:pPr>
            <a:r>
              <a:rPr lang="en-US" sz="2800" dirty="0" smtClean="0">
                <a:latin typeface="Century Gothic" panose="020B0502020202020204" pitchFamily="34" charset="0"/>
              </a:rPr>
              <a:t>Same size</a:t>
            </a:r>
          </a:p>
          <a:p>
            <a:pPr marL="342900" indent="-342900">
              <a:buFont typeface="Arial" panose="020B0604020202020204" pitchFamily="34" charset="0"/>
              <a:buChar char="•"/>
            </a:pPr>
            <a:r>
              <a:rPr lang="en-US" sz="2800" dirty="0" smtClean="0">
                <a:latin typeface="Century Gothic" panose="020B0502020202020204" pitchFamily="34" charset="0"/>
              </a:rPr>
              <a:t>Same orientation</a:t>
            </a:r>
          </a:p>
          <a:p>
            <a:pPr marL="342900" indent="-342900">
              <a:buFont typeface="Arial" panose="020B0604020202020204" pitchFamily="34" charset="0"/>
              <a:buChar char="•"/>
            </a:pPr>
            <a:r>
              <a:rPr lang="en-US" sz="2800" dirty="0" smtClean="0">
                <a:latin typeface="Century Gothic" panose="020B0502020202020204" pitchFamily="34" charset="0"/>
              </a:rPr>
              <a:t>Equal distances from the mirror </a:t>
            </a:r>
            <a:endParaRPr lang="en-US" sz="2800" dirty="0">
              <a:latin typeface="Century Gothic" panose="020B0502020202020204" pitchFamily="34" charset="0"/>
            </a:endParaRPr>
          </a:p>
          <a:p>
            <a:endParaRPr lang="en-US" sz="2800" dirty="0" smtClean="0">
              <a:latin typeface="Century Gothic" panose="020B0502020202020204" pitchFamily="34" charset="0"/>
            </a:endParaRPr>
          </a:p>
          <a:p>
            <a:r>
              <a:rPr lang="en-US" sz="2800" dirty="0" smtClean="0">
                <a:latin typeface="Century Gothic" panose="020B0502020202020204" pitchFamily="34" charset="0"/>
              </a:rPr>
              <a:t>The image in a plane mirror is </a:t>
            </a:r>
            <a:r>
              <a:rPr lang="en-US" sz="2800" b="1" dirty="0" smtClean="0">
                <a:solidFill>
                  <a:srgbClr val="FF0000"/>
                </a:solidFill>
                <a:latin typeface="Century Gothic" panose="020B0502020202020204" pitchFamily="34" charset="0"/>
              </a:rPr>
              <a:t>laterally reversed</a:t>
            </a:r>
            <a:r>
              <a:rPr lang="en-US" sz="2800" dirty="0" smtClean="0">
                <a:latin typeface="Century Gothic" panose="020B0502020202020204" pitchFamily="34" charset="0"/>
              </a:rPr>
              <a:t>. </a:t>
            </a:r>
          </a:p>
        </p:txBody>
      </p:sp>
      <p:pic>
        <p:nvPicPr>
          <p:cNvPr id="4098" name="Picture 2" descr="http://www.angelfire.com/ultra/physicswebby/P22801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280" y="2895600"/>
            <a:ext cx="4785320" cy="3505200"/>
          </a:xfrm>
          <a:prstGeom prst="rect">
            <a:avLst/>
          </a:prstGeom>
          <a:solidFill>
            <a:srgbClr val="FFFFFF">
              <a:shade val="85000"/>
            </a:srgbClr>
          </a:solidFill>
          <a:ln w="190500" cap="sq">
            <a:solidFill>
              <a:schemeClr val="accent6">
                <a:lumMod val="2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7-Point Star 7"/>
          <p:cNvSpPr/>
          <p:nvPr/>
        </p:nvSpPr>
        <p:spPr>
          <a:xfrm>
            <a:off x="5934352" y="381000"/>
            <a:ext cx="2209800" cy="2286000"/>
          </a:xfrm>
          <a:prstGeom prst="star7">
            <a:avLst>
              <a:gd name="adj" fmla="val 41334"/>
              <a:gd name="hf" fmla="val 102572"/>
              <a:gd name="vf" fmla="val 105210"/>
            </a:avLst>
          </a:prstGeom>
          <a:solidFill>
            <a:schemeClr val="accent6">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24600" y="1030328"/>
            <a:ext cx="1532970" cy="1560472"/>
          </a:xfrm>
          <a:prstGeom prst="rect">
            <a:avLst/>
          </a:prstGeom>
          <a:noFill/>
        </p:spPr>
        <p:txBody>
          <a:bodyPr wrap="square" rtlCol="0">
            <a:prstTxWarp prst="textArchUp">
              <a:avLst>
                <a:gd name="adj" fmla="val 10435653"/>
              </a:avLst>
            </a:prstTxWarp>
            <a:spAutoFit/>
          </a:bodyPr>
          <a:lstStyle/>
          <a:p>
            <a:r>
              <a:rPr lang="en-US" sz="2800" dirty="0" smtClean="0">
                <a:solidFill>
                  <a:schemeClr val="bg1"/>
                </a:solidFill>
              </a:rPr>
              <a:t>Review on Mirrors</a:t>
            </a:r>
            <a:endParaRPr lang="en-US" sz="2800" dirty="0">
              <a:solidFill>
                <a:schemeClr val="bg1"/>
              </a:solidFill>
            </a:endParaRPr>
          </a:p>
        </p:txBody>
      </p:sp>
    </p:spTree>
    <p:extLst>
      <p:ext uri="{BB962C8B-B14F-4D97-AF65-F5344CB8AC3E}">
        <p14:creationId xmlns:p14="http://schemas.microsoft.com/office/powerpoint/2010/main" val="308699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sp>
          <p:nvSpPr>
            <p:cNvPr id="77" name="TextBox 76"/>
            <p:cNvSpPr txBox="1"/>
            <p:nvPr/>
          </p:nvSpPr>
          <p:spPr>
            <a:xfrm>
              <a:off x="4187260" y="172479"/>
              <a:ext cx="4593178" cy="790657"/>
            </a:xfrm>
            <a:prstGeom prst="rect">
              <a:avLst/>
            </a:prstGeom>
            <a:blipFill rotWithShape="1">
              <a:blip r:embed="rId13">
                <a:alphaModFix amt="94000"/>
              </a:blip>
              <a:stretch>
                <a:fillRect/>
              </a:stretch>
            </a:blip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PH" sz="4800" dirty="0" smtClean="0">
                  <a:solidFill>
                    <a:srgbClr val="FFFFB6"/>
                  </a:solidFill>
                  <a:latin typeface="Berlin Sans FB Demi" pitchFamily="34" charset="0"/>
                </a:rPr>
                <a:t>ASSESSMENT</a:t>
              </a:r>
              <a:endParaRPr lang="en-PH" sz="4800" dirty="0">
                <a:solidFill>
                  <a:srgbClr val="FFFFB6"/>
                </a:solidFill>
                <a:latin typeface="Berlin Sans FB Demi" pitchFamily="34" charset="0"/>
              </a:endParaRPr>
            </a:p>
          </p:txBody>
        </p:sp>
      </p:grpSp>
      <p:sp>
        <p:nvSpPr>
          <p:cNvPr id="2" name="TextBox 1"/>
          <p:cNvSpPr txBox="1"/>
          <p:nvPr/>
        </p:nvSpPr>
        <p:spPr>
          <a:xfrm>
            <a:off x="219487" y="2022708"/>
            <a:ext cx="8544330" cy="3046988"/>
          </a:xfrm>
          <a:prstGeom prst="rect">
            <a:avLst/>
          </a:prstGeom>
          <a:noFill/>
        </p:spPr>
        <p:txBody>
          <a:bodyPr wrap="square" rtlCol="0">
            <a:spAutoFit/>
          </a:bodyPr>
          <a:lstStyle/>
          <a:p>
            <a:pPr marL="285750" indent="-285750">
              <a:buFont typeface="Arial"/>
              <a:buChar char="•"/>
            </a:pPr>
            <a:r>
              <a:rPr lang="en-US" sz="2400" dirty="0" smtClean="0"/>
              <a:t>The focal length of lens A is 50 cm.  What is the power of this lens?</a:t>
            </a:r>
          </a:p>
          <a:p>
            <a:pPr marL="914400" lvl="1" indent="-457200">
              <a:buAutoNum type="alphaUcPeriod"/>
            </a:pPr>
            <a:r>
              <a:rPr lang="en-US" sz="2400" dirty="0" smtClean="0"/>
              <a:t>50 D				C.  0.5 D</a:t>
            </a:r>
          </a:p>
          <a:p>
            <a:pPr marL="914400" lvl="1" indent="-457200">
              <a:buAutoNum type="alphaUcPeriod"/>
            </a:pPr>
            <a:r>
              <a:rPr lang="en-US" sz="2400" dirty="0" smtClean="0"/>
              <a:t>2 D				D.  0.02 D</a:t>
            </a:r>
          </a:p>
          <a:p>
            <a:pPr marL="457200" indent="-457200">
              <a:buAutoNum type="alphaUcPeriod"/>
            </a:pPr>
            <a:endParaRPr lang="en-US" sz="2400" dirty="0"/>
          </a:p>
          <a:p>
            <a:pPr marL="457200" indent="-457200">
              <a:buFont typeface="Arial"/>
              <a:buChar char="•"/>
            </a:pPr>
            <a:r>
              <a:rPr lang="en-US" sz="2400" dirty="0" smtClean="0"/>
              <a:t>Describe the image formed by the human eye.</a:t>
            </a:r>
          </a:p>
          <a:p>
            <a:pPr marL="914400" lvl="1" indent="-457200">
              <a:buAutoNum type="alphaUcPeriod"/>
            </a:pPr>
            <a:r>
              <a:rPr lang="en-US" sz="2400" dirty="0" smtClean="0"/>
              <a:t>Magnified and virtual		C.  Diminished and virtual</a:t>
            </a:r>
          </a:p>
          <a:p>
            <a:pPr marL="914400" lvl="1" indent="-457200">
              <a:buAutoNum type="alphaUcPeriod"/>
            </a:pPr>
            <a:r>
              <a:rPr lang="en-US" sz="2400" dirty="0" smtClean="0"/>
              <a:t>Magnified and real		D.  Diminished and real</a:t>
            </a:r>
          </a:p>
        </p:txBody>
      </p:sp>
      <p:sp>
        <p:nvSpPr>
          <p:cNvPr id="15" name="TextBox 14"/>
          <p:cNvSpPr txBox="1"/>
          <p:nvPr/>
        </p:nvSpPr>
        <p:spPr>
          <a:xfrm>
            <a:off x="124022" y="144959"/>
            <a:ext cx="4664529" cy="769441"/>
          </a:xfrm>
          <a:prstGeom prst="rect">
            <a:avLst/>
          </a:prstGeom>
          <a:noFill/>
        </p:spPr>
        <p:txBody>
          <a:bodyPr wrap="square" rtlCol="0">
            <a:spAutoFit/>
          </a:bodyPr>
          <a:lstStyle/>
          <a:p>
            <a:r>
              <a:rPr lang="en-PH" sz="4400" dirty="0" smtClean="0">
                <a:latin typeface="Berlin Sans FB Demi" pitchFamily="34" charset="0"/>
              </a:rPr>
              <a:t>Remembering</a:t>
            </a:r>
            <a:endParaRPr lang="en-PH" sz="4400" dirty="0">
              <a:latin typeface="Berlin Sans FB Demi" pitchFamily="34" charset="0"/>
            </a:endParaRPr>
          </a:p>
        </p:txBody>
      </p:sp>
    </p:spTree>
    <p:extLst>
      <p:ext uri="{BB962C8B-B14F-4D97-AF65-F5344CB8AC3E}">
        <p14:creationId xmlns:p14="http://schemas.microsoft.com/office/powerpoint/2010/main" val="250022021"/>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sp>
          <p:nvSpPr>
            <p:cNvPr id="77" name="TextBox 76"/>
            <p:cNvSpPr txBox="1"/>
            <p:nvPr/>
          </p:nvSpPr>
          <p:spPr>
            <a:xfrm>
              <a:off x="4187260" y="172479"/>
              <a:ext cx="4593178" cy="790657"/>
            </a:xfrm>
            <a:prstGeom prst="rect">
              <a:avLst/>
            </a:prstGeom>
            <a:blipFill rotWithShape="1">
              <a:blip r:embed="rId13">
                <a:alphaModFix amt="94000"/>
              </a:blip>
              <a:stretch>
                <a:fillRect/>
              </a:stretch>
            </a:blip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PH" sz="4800" dirty="0" smtClean="0">
                  <a:solidFill>
                    <a:srgbClr val="FFFFB6"/>
                  </a:solidFill>
                  <a:latin typeface="Berlin Sans FB Demi" pitchFamily="34" charset="0"/>
                </a:rPr>
                <a:t>ASSESSMENT</a:t>
              </a:r>
              <a:endParaRPr lang="en-PH" sz="4800" dirty="0">
                <a:solidFill>
                  <a:srgbClr val="FFFFB6"/>
                </a:solidFill>
                <a:latin typeface="Berlin Sans FB Demi" pitchFamily="34" charset="0"/>
              </a:endParaRPr>
            </a:p>
          </p:txBody>
        </p:sp>
      </p:grpSp>
      <p:sp>
        <p:nvSpPr>
          <p:cNvPr id="2" name="TextBox 1"/>
          <p:cNvSpPr txBox="1"/>
          <p:nvPr/>
        </p:nvSpPr>
        <p:spPr>
          <a:xfrm>
            <a:off x="219487" y="1599350"/>
            <a:ext cx="8544330" cy="3908762"/>
          </a:xfrm>
          <a:prstGeom prst="rect">
            <a:avLst/>
          </a:prstGeom>
          <a:noFill/>
        </p:spPr>
        <p:txBody>
          <a:bodyPr wrap="square" rtlCol="0">
            <a:spAutoFit/>
          </a:bodyPr>
          <a:lstStyle/>
          <a:p>
            <a:pPr algn="just"/>
            <a:r>
              <a:rPr lang="en-US" sz="2800" dirty="0" smtClean="0"/>
              <a:t>LOCATE MY IMAGE</a:t>
            </a:r>
          </a:p>
          <a:p>
            <a:pPr marL="285750" indent="-285750" algn="just">
              <a:buFont typeface="Arial"/>
              <a:buChar char="•"/>
            </a:pPr>
            <a:r>
              <a:rPr lang="en-US" sz="2400" dirty="0" smtClean="0"/>
              <a:t>A lens has a focal length of 10 cm. When an object is placed 40 cm from the lens, it forms an image that is inverted and real.  Using the ray tracing method and the thin lens equation, determine the location and size of this real image.</a:t>
            </a:r>
          </a:p>
          <a:p>
            <a:pPr marL="285750" indent="-285750" algn="just">
              <a:buFont typeface="Arial"/>
              <a:buChar char="•"/>
            </a:pPr>
            <a:endParaRPr lang="en-US" sz="2400" dirty="0"/>
          </a:p>
          <a:p>
            <a:pPr algn="just"/>
            <a:r>
              <a:rPr lang="en-US" sz="2800" dirty="0" smtClean="0"/>
              <a:t>GUESS WHERE I GO</a:t>
            </a:r>
          </a:p>
          <a:p>
            <a:pPr marL="285750" indent="-285750" algn="just">
              <a:buFont typeface="Arial"/>
              <a:buChar char="•"/>
            </a:pPr>
            <a:r>
              <a:rPr lang="en-US" sz="2400" dirty="0" smtClean="0"/>
              <a:t>Construct the ray diagrams for an object placed at different locations in front of a concave/ convex lens.</a:t>
            </a:r>
          </a:p>
          <a:p>
            <a:pPr marL="457200" indent="-457200">
              <a:buFont typeface="Arial"/>
              <a:buChar char="•"/>
            </a:pPr>
            <a:endParaRPr lang="en-US" sz="2400" dirty="0" smtClean="0"/>
          </a:p>
        </p:txBody>
      </p:sp>
      <p:sp>
        <p:nvSpPr>
          <p:cNvPr id="15" name="TextBox 14"/>
          <p:cNvSpPr txBox="1"/>
          <p:nvPr/>
        </p:nvSpPr>
        <p:spPr>
          <a:xfrm>
            <a:off x="124023" y="0"/>
            <a:ext cx="4664529" cy="769441"/>
          </a:xfrm>
          <a:prstGeom prst="rect">
            <a:avLst/>
          </a:prstGeom>
          <a:noFill/>
        </p:spPr>
        <p:txBody>
          <a:bodyPr wrap="square" rtlCol="0">
            <a:spAutoFit/>
          </a:bodyPr>
          <a:lstStyle/>
          <a:p>
            <a:r>
              <a:rPr lang="en-PH" sz="4400" dirty="0" smtClean="0">
                <a:latin typeface="Berlin Sans FB Demi" pitchFamily="34" charset="0"/>
              </a:rPr>
              <a:t>Applying</a:t>
            </a:r>
            <a:endParaRPr lang="en-PH" sz="4400" dirty="0">
              <a:latin typeface="Berlin Sans FB Demi" pitchFamily="34" charset="0"/>
            </a:endParaRPr>
          </a:p>
        </p:txBody>
      </p:sp>
    </p:spTree>
    <p:extLst>
      <p:ext uri="{BB962C8B-B14F-4D97-AF65-F5344CB8AC3E}">
        <p14:creationId xmlns:p14="http://schemas.microsoft.com/office/powerpoint/2010/main" val="3395165412"/>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sp>
          <p:nvSpPr>
            <p:cNvPr id="77" name="TextBox 76"/>
            <p:cNvSpPr txBox="1"/>
            <p:nvPr/>
          </p:nvSpPr>
          <p:spPr>
            <a:xfrm>
              <a:off x="4187260" y="172479"/>
              <a:ext cx="4593178" cy="790657"/>
            </a:xfrm>
            <a:prstGeom prst="rect">
              <a:avLst/>
            </a:prstGeom>
            <a:blipFill rotWithShape="1">
              <a:blip r:embed="rId13">
                <a:alphaModFix amt="94000"/>
              </a:blip>
              <a:stretch>
                <a:fillRect/>
              </a:stretch>
            </a:blip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PH" sz="4800" dirty="0" smtClean="0">
                  <a:solidFill>
                    <a:srgbClr val="FFFFB6"/>
                  </a:solidFill>
                  <a:latin typeface="Berlin Sans FB Demi" pitchFamily="34" charset="0"/>
                </a:rPr>
                <a:t>ASSESSMENT</a:t>
              </a:r>
              <a:endParaRPr lang="en-PH" sz="4800" dirty="0">
                <a:solidFill>
                  <a:srgbClr val="FFFFB6"/>
                </a:solidFill>
                <a:latin typeface="Berlin Sans FB Demi" pitchFamily="34" charset="0"/>
              </a:endParaRPr>
            </a:p>
          </p:txBody>
        </p:sp>
      </p:grpSp>
      <p:sp>
        <p:nvSpPr>
          <p:cNvPr id="2" name="TextBox 1"/>
          <p:cNvSpPr txBox="1"/>
          <p:nvPr/>
        </p:nvSpPr>
        <p:spPr>
          <a:xfrm>
            <a:off x="219487" y="1599350"/>
            <a:ext cx="8544330" cy="1384995"/>
          </a:xfrm>
          <a:prstGeom prst="rect">
            <a:avLst/>
          </a:prstGeom>
          <a:noFill/>
        </p:spPr>
        <p:txBody>
          <a:bodyPr wrap="square" rtlCol="0">
            <a:spAutoFit/>
          </a:bodyPr>
          <a:lstStyle/>
          <a:p>
            <a:pPr algn="just"/>
            <a:r>
              <a:rPr lang="en-US" sz="2800" dirty="0" smtClean="0"/>
              <a:t>FIND MY MATCH!</a:t>
            </a:r>
          </a:p>
          <a:p>
            <a:pPr algn="just"/>
            <a:r>
              <a:rPr lang="en-US" sz="2800" dirty="0" smtClean="0"/>
              <a:t>Match the following lens arrangements with their corresponding applications.</a:t>
            </a:r>
          </a:p>
        </p:txBody>
      </p:sp>
      <p:graphicFrame>
        <p:nvGraphicFramePr>
          <p:cNvPr id="3" name="Table 2"/>
          <p:cNvGraphicFramePr>
            <a:graphicFrameLocks noGrp="1"/>
          </p:cNvGraphicFramePr>
          <p:nvPr>
            <p:extLst>
              <p:ext uri="{D42A27DB-BD31-4B8C-83A1-F6EECF244321}">
                <p14:modId xmlns:p14="http://schemas.microsoft.com/office/powerpoint/2010/main" val="1287525404"/>
              </p:ext>
            </p:extLst>
          </p:nvPr>
        </p:nvGraphicFramePr>
        <p:xfrm>
          <a:off x="268612" y="2984345"/>
          <a:ext cx="8479531" cy="3813770"/>
        </p:xfrm>
        <a:graphic>
          <a:graphicData uri="http://schemas.openxmlformats.org/drawingml/2006/table">
            <a:tbl>
              <a:tblPr firstRow="1" bandRow="1">
                <a:tableStyleId>{1FECB4D8-DB02-4DC6-A0A2-4F2EBAE1DC90}</a:tableStyleId>
              </a:tblPr>
              <a:tblGrid>
                <a:gridCol w="1002687"/>
                <a:gridCol w="3536556"/>
                <a:gridCol w="3940288"/>
              </a:tblGrid>
              <a:tr h="309066">
                <a:tc>
                  <a:txBody>
                    <a:bodyPr/>
                    <a:lstStyle/>
                    <a:p>
                      <a:r>
                        <a:rPr lang="en-US" sz="2000" dirty="0" smtClean="0"/>
                        <a:t>Item</a:t>
                      </a:r>
                      <a:endParaRPr lang="en-US" sz="2000" dirty="0"/>
                    </a:p>
                  </a:txBody>
                  <a:tcPr/>
                </a:tc>
                <a:tc>
                  <a:txBody>
                    <a:bodyPr/>
                    <a:lstStyle/>
                    <a:p>
                      <a:r>
                        <a:rPr lang="en-US" sz="2000" dirty="0" smtClean="0"/>
                        <a:t>Lens Arrangement</a:t>
                      </a:r>
                      <a:endParaRPr lang="en-US" sz="2000" dirty="0"/>
                    </a:p>
                  </a:txBody>
                  <a:tcPr/>
                </a:tc>
                <a:tc>
                  <a:txBody>
                    <a:bodyPr/>
                    <a:lstStyle/>
                    <a:p>
                      <a:r>
                        <a:rPr lang="en-US" sz="2000" dirty="0" smtClean="0"/>
                        <a:t>(Technological) Application</a:t>
                      </a:r>
                      <a:endParaRPr lang="en-US" sz="2000" dirty="0"/>
                    </a:p>
                  </a:txBody>
                  <a:tcPr/>
                </a:tc>
              </a:tr>
              <a:tr h="543298">
                <a:tc>
                  <a:txBody>
                    <a:bodyPr/>
                    <a:lstStyle/>
                    <a:p>
                      <a:r>
                        <a:rPr lang="en-US" sz="2000" dirty="0" smtClean="0"/>
                        <a:t>___1.</a:t>
                      </a:r>
                      <a:endParaRPr lang="en-US" sz="2000" dirty="0"/>
                    </a:p>
                  </a:txBody>
                  <a:tcPr/>
                </a:tc>
                <a:tc>
                  <a:txBody>
                    <a:bodyPr/>
                    <a:lstStyle/>
                    <a:p>
                      <a:r>
                        <a:rPr lang="en-US" sz="2000" dirty="0" smtClean="0"/>
                        <a:t>Object at Infinity</a:t>
                      </a:r>
                      <a:endParaRPr lang="en-US" sz="2000" dirty="0"/>
                    </a:p>
                  </a:txBody>
                  <a:tcPr/>
                </a:tc>
                <a:tc>
                  <a:txBody>
                    <a:bodyPr/>
                    <a:lstStyle/>
                    <a:p>
                      <a:r>
                        <a:rPr lang="en-US" sz="2000" dirty="0" smtClean="0"/>
                        <a:t>A.  Searchlight; Lighthouse</a:t>
                      </a:r>
                      <a:endParaRPr lang="en-US" sz="2000" dirty="0"/>
                    </a:p>
                  </a:txBody>
                  <a:tcPr/>
                </a:tc>
              </a:tr>
              <a:tr h="543298">
                <a:tc>
                  <a:txBody>
                    <a:bodyPr/>
                    <a:lstStyle/>
                    <a:p>
                      <a:r>
                        <a:rPr lang="en-US" sz="2000" dirty="0" smtClean="0"/>
                        <a:t>___2.</a:t>
                      </a:r>
                      <a:endParaRPr lang="en-US" sz="2000" dirty="0"/>
                    </a:p>
                  </a:txBody>
                  <a:tcPr/>
                </a:tc>
                <a:tc>
                  <a:txBody>
                    <a:bodyPr/>
                    <a:lstStyle/>
                    <a:p>
                      <a:r>
                        <a:rPr lang="en-US" sz="2000" dirty="0" smtClean="0"/>
                        <a:t>Object Beyond 2F</a:t>
                      </a:r>
                      <a:endParaRPr lang="en-US" sz="2000" dirty="0"/>
                    </a:p>
                  </a:txBody>
                  <a:tcPr/>
                </a:tc>
                <a:tc>
                  <a:txBody>
                    <a:bodyPr/>
                    <a:lstStyle/>
                    <a:p>
                      <a:r>
                        <a:rPr lang="en-US" sz="2000" dirty="0" smtClean="0"/>
                        <a:t>B.  Photocopy Machine</a:t>
                      </a:r>
                      <a:endParaRPr lang="en-US" sz="2000" dirty="0"/>
                    </a:p>
                  </a:txBody>
                  <a:tcPr/>
                </a:tc>
              </a:tr>
              <a:tr h="543298">
                <a:tc>
                  <a:txBody>
                    <a:bodyPr/>
                    <a:lstStyle/>
                    <a:p>
                      <a:r>
                        <a:rPr lang="en-US" sz="2000" dirty="0" smtClean="0"/>
                        <a:t>___3.</a:t>
                      </a:r>
                      <a:endParaRPr lang="en-US" sz="2000" dirty="0"/>
                    </a:p>
                  </a:txBody>
                  <a:tcPr/>
                </a:tc>
                <a:tc>
                  <a:txBody>
                    <a:bodyPr/>
                    <a:lstStyle/>
                    <a:p>
                      <a:r>
                        <a:rPr lang="en-US" sz="2000" dirty="0" smtClean="0"/>
                        <a:t>Object at 2F</a:t>
                      </a:r>
                      <a:endParaRPr lang="en-US" sz="2000" dirty="0"/>
                    </a:p>
                  </a:txBody>
                  <a:tcPr/>
                </a:tc>
                <a:tc>
                  <a:txBody>
                    <a:bodyPr/>
                    <a:lstStyle/>
                    <a:p>
                      <a:r>
                        <a:rPr lang="en-US" sz="2000" dirty="0" smtClean="0"/>
                        <a:t>C.  Starting</a:t>
                      </a:r>
                      <a:r>
                        <a:rPr lang="en-US" sz="2000" baseline="0" dirty="0" smtClean="0"/>
                        <a:t> Fire by Focusing Sun’s rays</a:t>
                      </a:r>
                      <a:endParaRPr lang="en-US" sz="2000" dirty="0"/>
                    </a:p>
                  </a:txBody>
                  <a:tcPr/>
                </a:tc>
              </a:tr>
              <a:tr h="543298">
                <a:tc>
                  <a:txBody>
                    <a:bodyPr/>
                    <a:lstStyle/>
                    <a:p>
                      <a:r>
                        <a:rPr lang="en-US" sz="2000" dirty="0" smtClean="0"/>
                        <a:t>___4.</a:t>
                      </a:r>
                      <a:endParaRPr lang="en-US" sz="2000" dirty="0"/>
                    </a:p>
                  </a:txBody>
                  <a:tcPr/>
                </a:tc>
                <a:tc>
                  <a:txBody>
                    <a:bodyPr/>
                    <a:lstStyle/>
                    <a:p>
                      <a:r>
                        <a:rPr lang="en-US" sz="2000" dirty="0" smtClean="0"/>
                        <a:t>Object Between 2F and F</a:t>
                      </a:r>
                      <a:endParaRPr lang="en-US" sz="2000" dirty="0"/>
                    </a:p>
                  </a:txBody>
                  <a:tcPr/>
                </a:tc>
                <a:tc>
                  <a:txBody>
                    <a:bodyPr/>
                    <a:lstStyle/>
                    <a:p>
                      <a:r>
                        <a:rPr lang="en-US" sz="2000" dirty="0" smtClean="0"/>
                        <a:t>D.  Binoculars</a:t>
                      </a:r>
                      <a:endParaRPr lang="en-US" sz="2000" dirty="0"/>
                    </a:p>
                  </a:txBody>
                  <a:tcPr/>
                </a:tc>
              </a:tr>
              <a:tr h="543298">
                <a:tc>
                  <a:txBody>
                    <a:bodyPr/>
                    <a:lstStyle/>
                    <a:p>
                      <a:r>
                        <a:rPr lang="en-US" sz="2000" dirty="0" smtClean="0"/>
                        <a:t>___5.</a:t>
                      </a:r>
                      <a:endParaRPr lang="en-US" sz="2000" dirty="0"/>
                    </a:p>
                  </a:txBody>
                  <a:tcPr/>
                </a:tc>
                <a:tc>
                  <a:txBody>
                    <a:bodyPr/>
                    <a:lstStyle/>
                    <a:p>
                      <a:r>
                        <a:rPr lang="en-US" sz="2000" dirty="0" smtClean="0"/>
                        <a:t>Object at F</a:t>
                      </a:r>
                      <a:endParaRPr lang="en-US" sz="2000" dirty="0"/>
                    </a:p>
                  </a:txBody>
                  <a:tcPr/>
                </a:tc>
                <a:tc>
                  <a:txBody>
                    <a:bodyPr/>
                    <a:lstStyle/>
                    <a:p>
                      <a:r>
                        <a:rPr lang="en-US" sz="2000" dirty="0" smtClean="0"/>
                        <a:t>E.  Lens of Eye</a:t>
                      </a:r>
                      <a:endParaRPr lang="en-US" sz="2000" dirty="0"/>
                    </a:p>
                  </a:txBody>
                  <a:tcPr/>
                </a:tc>
              </a:tr>
              <a:tr h="543298">
                <a:tc>
                  <a:txBody>
                    <a:bodyPr/>
                    <a:lstStyle/>
                    <a:p>
                      <a:r>
                        <a:rPr lang="en-US" sz="2000" dirty="0" smtClean="0"/>
                        <a:t>___6.</a:t>
                      </a:r>
                      <a:endParaRPr lang="en-US" sz="2000" dirty="0"/>
                    </a:p>
                  </a:txBody>
                  <a:tcPr/>
                </a:tc>
                <a:tc>
                  <a:txBody>
                    <a:bodyPr/>
                    <a:lstStyle/>
                    <a:p>
                      <a:r>
                        <a:rPr lang="en-US" sz="2000" dirty="0" smtClean="0"/>
                        <a:t>Object Between F &amp; Lens</a:t>
                      </a:r>
                      <a:endParaRPr lang="en-US" sz="2000" dirty="0"/>
                    </a:p>
                  </a:txBody>
                  <a:tcPr/>
                </a:tc>
                <a:tc>
                  <a:txBody>
                    <a:bodyPr/>
                    <a:lstStyle/>
                    <a:p>
                      <a:r>
                        <a:rPr lang="en-US" sz="2000" dirty="0" smtClean="0"/>
                        <a:t>F.  Slide Projector</a:t>
                      </a:r>
                      <a:endParaRPr lang="en-US" sz="2000" dirty="0"/>
                    </a:p>
                  </a:txBody>
                  <a:tcPr/>
                </a:tc>
              </a:tr>
            </a:tbl>
          </a:graphicData>
        </a:graphic>
      </p:graphicFrame>
      <p:sp>
        <p:nvSpPr>
          <p:cNvPr id="16" name="TextBox 15"/>
          <p:cNvSpPr txBox="1"/>
          <p:nvPr/>
        </p:nvSpPr>
        <p:spPr>
          <a:xfrm>
            <a:off x="124023" y="0"/>
            <a:ext cx="4664529" cy="769441"/>
          </a:xfrm>
          <a:prstGeom prst="rect">
            <a:avLst/>
          </a:prstGeom>
          <a:noFill/>
        </p:spPr>
        <p:txBody>
          <a:bodyPr wrap="square" rtlCol="0">
            <a:spAutoFit/>
          </a:bodyPr>
          <a:lstStyle/>
          <a:p>
            <a:r>
              <a:rPr lang="en-PH" sz="4400" dirty="0" smtClean="0">
                <a:latin typeface="Berlin Sans FB Demi" pitchFamily="34" charset="0"/>
              </a:rPr>
              <a:t>Understanding</a:t>
            </a:r>
            <a:endParaRPr lang="en-PH" sz="4400" dirty="0">
              <a:latin typeface="Berlin Sans FB Demi" pitchFamily="34" charset="0"/>
            </a:endParaRPr>
          </a:p>
        </p:txBody>
      </p:sp>
    </p:spTree>
    <p:extLst>
      <p:ext uri="{BB962C8B-B14F-4D97-AF65-F5344CB8AC3E}">
        <p14:creationId xmlns:p14="http://schemas.microsoft.com/office/powerpoint/2010/main" val="974155319"/>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sp>
          <p:nvSpPr>
            <p:cNvPr id="77" name="TextBox 76"/>
            <p:cNvSpPr txBox="1"/>
            <p:nvPr/>
          </p:nvSpPr>
          <p:spPr>
            <a:xfrm>
              <a:off x="4187260" y="172479"/>
              <a:ext cx="4593178" cy="790657"/>
            </a:xfrm>
            <a:prstGeom prst="rect">
              <a:avLst/>
            </a:prstGeom>
            <a:blipFill rotWithShape="1">
              <a:blip r:embed="rId13">
                <a:alphaModFix amt="94000"/>
              </a:blip>
              <a:stretch>
                <a:fillRect/>
              </a:stretch>
            </a:blip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PH" sz="4800" dirty="0" smtClean="0">
                  <a:solidFill>
                    <a:srgbClr val="FFFFB6"/>
                  </a:solidFill>
                  <a:latin typeface="Berlin Sans FB Demi" pitchFamily="34" charset="0"/>
                </a:rPr>
                <a:t>ASSESSMENT</a:t>
              </a:r>
              <a:endParaRPr lang="en-PH" sz="4800" dirty="0">
                <a:solidFill>
                  <a:srgbClr val="FFFFB6"/>
                </a:solidFill>
                <a:latin typeface="Berlin Sans FB Demi" pitchFamily="34" charset="0"/>
              </a:endParaRPr>
            </a:p>
          </p:txBody>
        </p:sp>
      </p:grpSp>
      <p:sp>
        <p:nvSpPr>
          <p:cNvPr id="11" name="TextBox 10"/>
          <p:cNvSpPr txBox="1"/>
          <p:nvPr/>
        </p:nvSpPr>
        <p:spPr>
          <a:xfrm>
            <a:off x="124023" y="141119"/>
            <a:ext cx="4664529" cy="707886"/>
          </a:xfrm>
          <a:prstGeom prst="rect">
            <a:avLst/>
          </a:prstGeom>
          <a:noFill/>
        </p:spPr>
        <p:txBody>
          <a:bodyPr wrap="square" rtlCol="0">
            <a:spAutoFit/>
          </a:bodyPr>
          <a:lstStyle/>
          <a:p>
            <a:r>
              <a:rPr lang="en-PH" sz="4000" dirty="0" smtClean="0">
                <a:latin typeface="Berlin Sans FB Demi" pitchFamily="34" charset="0"/>
              </a:rPr>
              <a:t>Creating</a:t>
            </a:r>
            <a:endParaRPr lang="en-PH" sz="5400" dirty="0">
              <a:latin typeface="Berlin Sans FB Demi" pitchFamily="34" charset="0"/>
            </a:endParaRPr>
          </a:p>
        </p:txBody>
      </p:sp>
      <p:sp>
        <p:nvSpPr>
          <p:cNvPr id="2" name="TextBox 1"/>
          <p:cNvSpPr txBox="1"/>
          <p:nvPr/>
        </p:nvSpPr>
        <p:spPr>
          <a:xfrm>
            <a:off x="219487" y="1524000"/>
            <a:ext cx="8544330" cy="4955202"/>
          </a:xfrm>
          <a:prstGeom prst="rect">
            <a:avLst/>
          </a:prstGeom>
          <a:noFill/>
        </p:spPr>
        <p:txBody>
          <a:bodyPr wrap="square" rtlCol="0">
            <a:spAutoFit/>
          </a:bodyPr>
          <a:lstStyle/>
          <a:p>
            <a:pPr algn="just"/>
            <a:r>
              <a:rPr lang="en-US" sz="2800" dirty="0" smtClean="0"/>
              <a:t>MAKING AN IMPROVISED OPTICAL DEVICE</a:t>
            </a:r>
          </a:p>
          <a:p>
            <a:pPr marL="285750" indent="-285750" algn="just">
              <a:buFont typeface="Arial"/>
              <a:buChar char="•"/>
            </a:pPr>
            <a:r>
              <a:rPr lang="en-US" sz="2400" dirty="0" smtClean="0"/>
              <a:t>The Pinhole Camera</a:t>
            </a:r>
          </a:p>
          <a:p>
            <a:pPr algn="just"/>
            <a:r>
              <a:rPr lang="en-US" sz="2400" dirty="0" smtClean="0"/>
              <a:t>Task: Construct a pinhole camera and explain the factors that affect the image on the screen.</a:t>
            </a:r>
          </a:p>
          <a:p>
            <a:pPr algn="just"/>
            <a:endParaRPr lang="en-US" sz="2400" dirty="0" smtClean="0"/>
          </a:p>
          <a:p>
            <a:pPr algn="just"/>
            <a:r>
              <a:rPr lang="en-US" sz="2400" dirty="0" smtClean="0"/>
              <a:t>Materials:</a:t>
            </a:r>
          </a:p>
          <a:p>
            <a:pPr algn="just"/>
            <a:r>
              <a:rPr lang="en-US" sz="2400" dirty="0" smtClean="0"/>
              <a:t>Illustration board, black </a:t>
            </a:r>
            <a:r>
              <a:rPr lang="en-US" sz="2400" dirty="0" err="1" smtClean="0"/>
              <a:t>cartolina</a:t>
            </a:r>
            <a:r>
              <a:rPr lang="en-US" sz="2400" dirty="0" smtClean="0"/>
              <a:t>, pin, glue, cutter, ruler, clear lamp, scissors</a:t>
            </a:r>
          </a:p>
          <a:p>
            <a:pPr algn="just"/>
            <a:endParaRPr lang="en-US" sz="2400" dirty="0"/>
          </a:p>
          <a:p>
            <a:pPr algn="just"/>
            <a:r>
              <a:rPr lang="en-US" sz="2400" dirty="0" smtClean="0"/>
              <a:t>Procedure:</a:t>
            </a:r>
          </a:p>
          <a:p>
            <a:pPr algn="just"/>
            <a:r>
              <a:rPr lang="en-US" sz="2400" dirty="0" smtClean="0"/>
              <a:t>With your group mates, and using the materials given, design and construct an improvised camera based on the information gathered from different resources.</a:t>
            </a:r>
          </a:p>
        </p:txBody>
      </p:sp>
    </p:spTree>
    <p:extLst>
      <p:ext uri="{BB962C8B-B14F-4D97-AF65-F5344CB8AC3E}">
        <p14:creationId xmlns:p14="http://schemas.microsoft.com/office/powerpoint/2010/main" val="2797271882"/>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53200"/>
            <a:ext cx="9144000" cy="3048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a:solidFill>
                <a:prstClr val="white"/>
              </a:solidFill>
            </a:endParaRPr>
          </a:p>
        </p:txBody>
      </p:sp>
      <p:sp>
        <p:nvSpPr>
          <p:cNvPr id="8" name="Title 1"/>
          <p:cNvSpPr txBox="1">
            <a:spLocks/>
          </p:cNvSpPr>
          <p:nvPr/>
        </p:nvSpPr>
        <p:spPr>
          <a:xfrm>
            <a:off x="457200" y="6553200"/>
            <a:ext cx="8229600" cy="304800"/>
          </a:xfrm>
          <a:prstGeom prst="rect">
            <a:avLst/>
          </a:prstGeom>
        </p:spPr>
        <p:txBody>
          <a:bodyPr anchor="ctr">
            <a:normAutofit/>
          </a:bodyPr>
          <a:lstStyle/>
          <a:p>
            <a:pPr algn="ctr" fontAlgn="auto">
              <a:spcAft>
                <a:spcPts val="0"/>
              </a:spcAft>
              <a:defRPr/>
            </a:pPr>
            <a:r>
              <a:rPr lang="fil-PH" sz="1200" dirty="0" smtClean="0">
                <a:solidFill>
                  <a:prstClr val="white"/>
                </a:solidFill>
                <a:latin typeface="Bookman Old Style" pitchFamily="18" charset="0"/>
              </a:rPr>
              <a:t>DEPARTMENT OF EDUCATION / UP NISMED</a:t>
            </a:r>
            <a:endParaRPr lang="fil-PH" sz="1200" dirty="0">
              <a:solidFill>
                <a:prstClr val="white"/>
              </a:solidFill>
              <a:latin typeface="Bookman Old Style" pitchFamily="18" charset="0"/>
              <a:ea typeface="+mj-ea"/>
              <a:cs typeface="+mj-cs"/>
            </a:endParaRPr>
          </a:p>
        </p:txBody>
      </p:sp>
      <p:sp>
        <p:nvSpPr>
          <p:cNvPr id="13" name="Rectangle 12"/>
          <p:cNvSpPr/>
          <p:nvPr/>
        </p:nvSpPr>
        <p:spPr>
          <a:xfrm>
            <a:off x="0" y="0"/>
            <a:ext cx="9144000" cy="914400"/>
          </a:xfrm>
          <a:prstGeom prst="rect">
            <a:avLst/>
          </a:prstGeom>
          <a:solidFill>
            <a:srgbClr val="00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l-PH" dirty="0">
              <a:solidFill>
                <a:prstClr val="white"/>
              </a:solidFill>
              <a:latin typeface="Corbel"/>
              <a:cs typeface="Corbel"/>
            </a:endParaRPr>
          </a:p>
        </p:txBody>
      </p:sp>
      <p:grpSp>
        <p:nvGrpSpPr>
          <p:cNvPr id="69" name="Group 68"/>
          <p:cNvGrpSpPr/>
          <p:nvPr/>
        </p:nvGrpSpPr>
        <p:grpSpPr>
          <a:xfrm>
            <a:off x="3011505" y="-5"/>
            <a:ext cx="6132494" cy="1615036"/>
            <a:chOff x="3511798" y="-5"/>
            <a:chExt cx="5632202" cy="1536636"/>
          </a:xfrm>
        </p:grpSpPr>
        <p:pic>
          <p:nvPicPr>
            <p:cNvPr id="70" name="Picture 69" descr="Screen shot 2015-04-10 at 8.14.35 PM.png"/>
            <p:cNvPicPr>
              <a:picLocks noChangeAspect="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3511798" y="-5"/>
              <a:ext cx="1511523" cy="1536631"/>
            </a:xfrm>
            <a:prstGeom prst="rect">
              <a:avLst/>
            </a:prstGeom>
          </p:spPr>
        </p:pic>
        <p:pic>
          <p:nvPicPr>
            <p:cNvPr id="71" name="Picture 70" descr="Screen shot 2015-04-10 at 8.14.35 PM.png"/>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7607588" y="0"/>
              <a:ext cx="1536412" cy="1536631"/>
            </a:xfrm>
            <a:prstGeom prst="rect">
              <a:avLst/>
            </a:prstGeom>
          </p:spPr>
        </p:pic>
        <p:pic>
          <p:nvPicPr>
            <p:cNvPr id="72" name="Picture 71" descr="Screen shot 2015-04-10 at 8.14.35 PM.png"/>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7587991" y="0"/>
              <a:ext cx="1556009" cy="1536631"/>
            </a:xfrm>
            <a:prstGeom prst="rect">
              <a:avLst/>
            </a:prstGeom>
          </p:spPr>
        </p:pic>
        <p:pic>
          <p:nvPicPr>
            <p:cNvPr id="73" name="Picture 72" descr="Screen shot 2015-04-10 at 8.14.35 PM.p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6333321" y="0"/>
              <a:ext cx="1536412" cy="1536631"/>
            </a:xfrm>
            <a:prstGeom prst="rect">
              <a:avLst/>
            </a:prstGeom>
          </p:spPr>
        </p:pic>
        <p:pic>
          <p:nvPicPr>
            <p:cNvPr id="74" name="Picture 73" descr="Screen shot 2015-04-10 at 8.14.35 PM.png"/>
            <p:cNvPicPr>
              <a:picLocks noChangeAspect="1"/>
            </p:cNvPicPr>
            <p:nvPr/>
          </p:nvPicPr>
          <p:blipFill rotWithShape="1">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6161324" y="0"/>
              <a:ext cx="1484545" cy="1536631"/>
            </a:xfrm>
            <a:prstGeom prst="rect">
              <a:avLst/>
            </a:prstGeom>
          </p:spPr>
        </p:pic>
        <p:pic>
          <p:nvPicPr>
            <p:cNvPr id="75" name="Picture 74" descr="Screen shot 2015-04-10 at 8.14.35 PM.png"/>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a:off x="4796910" y="0"/>
              <a:ext cx="1536412" cy="1536631"/>
            </a:xfrm>
            <a:prstGeom prst="rect">
              <a:avLst/>
            </a:prstGeom>
          </p:spPr>
        </p:pic>
        <p:pic>
          <p:nvPicPr>
            <p:cNvPr id="76" name="Picture 75" descr="Screen shot 2015-04-10 at 8.14.35 PM.png"/>
            <p:cNvPicPr>
              <a:picLocks noChangeAspect="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3114" b="100000" l="0" r="94961">
                          <a14:foregroundMark x1="31969" y1="71429" x2="31969" y2="71429"/>
                        </a14:backgroundRemoval>
                      </a14:imgEffect>
                    </a14:imgLayer>
                  </a14:imgProps>
                </a:ext>
                <a:ext uri="{28A0092B-C50C-407E-A947-70E740481C1C}">
                  <a14:useLocalDpi xmlns:a14="http://schemas.microsoft.com/office/drawing/2010/main" val="0"/>
                </a:ext>
              </a:extLst>
            </a:blip>
            <a:srcRect l="7065" r="11923"/>
            <a:stretch/>
          </p:blipFill>
          <p:spPr>
            <a:xfrm rot="10800000" flipH="1">
              <a:off x="4683248" y="0"/>
              <a:ext cx="1426210" cy="1536631"/>
            </a:xfrm>
            <a:prstGeom prst="rect">
              <a:avLst/>
            </a:prstGeom>
          </p:spPr>
        </p:pic>
        <p:sp>
          <p:nvSpPr>
            <p:cNvPr id="77" name="TextBox 76"/>
            <p:cNvSpPr txBox="1"/>
            <p:nvPr/>
          </p:nvSpPr>
          <p:spPr>
            <a:xfrm>
              <a:off x="4187260" y="172479"/>
              <a:ext cx="4593178" cy="790657"/>
            </a:xfrm>
            <a:prstGeom prst="rect">
              <a:avLst/>
            </a:prstGeom>
            <a:blipFill rotWithShape="1">
              <a:blip r:embed="rId13">
                <a:alphaModFix amt="94000"/>
              </a:blip>
              <a:stretch>
                <a:fillRect/>
              </a:stretch>
            </a:blip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PH" sz="4800" dirty="0" smtClean="0">
                  <a:solidFill>
                    <a:srgbClr val="FFFFB6"/>
                  </a:solidFill>
                  <a:latin typeface="Berlin Sans FB Demi" pitchFamily="34" charset="0"/>
                </a:rPr>
                <a:t>ASSESSMENT</a:t>
              </a:r>
              <a:endParaRPr lang="en-PH" sz="4800" dirty="0">
                <a:solidFill>
                  <a:srgbClr val="FFFFB6"/>
                </a:solidFill>
                <a:latin typeface="Berlin Sans FB Demi" pitchFamily="34" charset="0"/>
              </a:endParaRPr>
            </a:p>
          </p:txBody>
        </p:sp>
      </p:grpSp>
      <p:sp>
        <p:nvSpPr>
          <p:cNvPr id="11" name="TextBox 10"/>
          <p:cNvSpPr txBox="1"/>
          <p:nvPr/>
        </p:nvSpPr>
        <p:spPr>
          <a:xfrm>
            <a:off x="124023" y="99630"/>
            <a:ext cx="4664529" cy="707886"/>
          </a:xfrm>
          <a:prstGeom prst="rect">
            <a:avLst/>
          </a:prstGeom>
          <a:noFill/>
        </p:spPr>
        <p:txBody>
          <a:bodyPr wrap="square" rtlCol="0">
            <a:spAutoFit/>
          </a:bodyPr>
          <a:lstStyle/>
          <a:p>
            <a:r>
              <a:rPr lang="en-PH" sz="4000" b="1" dirty="0" smtClean="0">
                <a:latin typeface="Berlin Sans FB Demi" pitchFamily="34" charset="0"/>
              </a:rPr>
              <a:t>Creating</a:t>
            </a:r>
            <a:endParaRPr lang="en-PH" sz="5400" b="1" dirty="0">
              <a:latin typeface="Berlin Sans FB Demi" pitchFamily="34" charset="0"/>
            </a:endParaRPr>
          </a:p>
        </p:txBody>
      </p:sp>
      <p:pic>
        <p:nvPicPr>
          <p:cNvPr id="3" name="Picture 2" descr="Screen shot 2015-04-11 at 5.39.45 A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0350" y="1046131"/>
            <a:ext cx="7080985" cy="5335592"/>
          </a:xfrm>
          <a:prstGeom prst="rect">
            <a:avLst/>
          </a:prstGeom>
        </p:spPr>
      </p:pic>
      <p:sp>
        <p:nvSpPr>
          <p:cNvPr id="4" name="TextBox 3"/>
          <p:cNvSpPr txBox="1"/>
          <p:nvPr/>
        </p:nvSpPr>
        <p:spPr>
          <a:xfrm>
            <a:off x="0" y="6381723"/>
            <a:ext cx="2539782" cy="215444"/>
          </a:xfrm>
          <a:prstGeom prst="rect">
            <a:avLst/>
          </a:prstGeom>
          <a:noFill/>
        </p:spPr>
        <p:txBody>
          <a:bodyPr wrap="square" rtlCol="0">
            <a:spAutoFit/>
          </a:bodyPr>
          <a:lstStyle/>
          <a:p>
            <a:r>
              <a:rPr lang="en-US" sz="800" dirty="0" smtClean="0"/>
              <a:t>BEAM Science Learning Guide “Bouncing Light”</a:t>
            </a:r>
            <a:endParaRPr lang="en-US" sz="800" dirty="0"/>
          </a:p>
        </p:txBody>
      </p:sp>
    </p:spTree>
    <p:extLst>
      <p:ext uri="{BB962C8B-B14F-4D97-AF65-F5344CB8AC3E}">
        <p14:creationId xmlns:p14="http://schemas.microsoft.com/office/powerpoint/2010/main" val="373312394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entagon 19"/>
          <p:cNvSpPr/>
          <p:nvPr/>
        </p:nvSpPr>
        <p:spPr>
          <a:xfrm rot="4408096">
            <a:off x="6619043" y="2139847"/>
            <a:ext cx="1784306" cy="790892"/>
          </a:xfrm>
          <a:prstGeom prst="homePlate">
            <a:avLst/>
          </a:prstGeom>
          <a:pattFill prst="pct40">
            <a:fgClr>
              <a:schemeClr val="accent6">
                <a:lumMod val="90000"/>
              </a:schemeClr>
            </a:fgClr>
            <a:bgClr>
              <a:schemeClr val="bg1"/>
            </a:bgClr>
          </a:patt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rot="6495166">
            <a:off x="5886007" y="2283068"/>
            <a:ext cx="1483253" cy="790892"/>
          </a:xfrm>
          <a:prstGeom prst="homePlate">
            <a:avLst/>
          </a:prstGeom>
          <a:pattFill prst="pct90">
            <a:fgClr>
              <a:schemeClr val="accent6">
                <a:lumMod val="75000"/>
              </a:schemeClr>
            </a:fgClr>
            <a:bgClr>
              <a:schemeClr val="bg1"/>
            </a:bgClr>
          </a:patt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04800" y="1356479"/>
            <a:ext cx="5475264" cy="1996321"/>
          </a:xfrm>
          <a:prstGeom prst="roundRect">
            <a:avLst/>
          </a:prstGeom>
          <a:solidFill>
            <a:schemeClr val="accent6">
              <a:lumMod val="40000"/>
              <a:lumOff val="60000"/>
              <a:alpha val="6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626" y="472632"/>
            <a:ext cx="4809226" cy="646331"/>
          </a:xfrm>
          <a:prstGeom prst="rect">
            <a:avLst/>
          </a:prstGeom>
          <a:solidFill>
            <a:srgbClr val="996633"/>
          </a:solidFill>
          <a:effectLst/>
        </p:spPr>
        <p:txBody>
          <a:bodyPr wrap="square" rtlCol="0">
            <a:spAutoFit/>
          </a:bodyPr>
          <a:lstStyle/>
          <a:p>
            <a:pPr algn="ctr"/>
            <a:r>
              <a:rPr lang="en-PH" sz="3600" b="1" dirty="0" smtClean="0">
                <a:ln w="18415" cmpd="sng">
                  <a:noFill/>
                  <a:prstDash val="solid"/>
                </a:ln>
                <a:solidFill>
                  <a:schemeClr val="bg1"/>
                </a:solidFill>
                <a:latin typeface="Century Gothic" pitchFamily="34" charset="0"/>
              </a:rPr>
              <a:t>Curved  Mirrors</a:t>
            </a:r>
          </a:p>
        </p:txBody>
      </p:sp>
      <p:sp>
        <p:nvSpPr>
          <p:cNvPr id="27" name="TextBox 26"/>
          <p:cNvSpPr txBox="1"/>
          <p:nvPr/>
        </p:nvSpPr>
        <p:spPr>
          <a:xfrm>
            <a:off x="457200" y="1413570"/>
            <a:ext cx="4800094" cy="1815882"/>
          </a:xfrm>
          <a:prstGeom prst="rect">
            <a:avLst/>
          </a:prstGeom>
          <a:noFill/>
          <a:ln>
            <a:noFill/>
          </a:ln>
        </p:spPr>
        <p:txBody>
          <a:bodyPr wrap="square" rtlCol="0">
            <a:spAutoFit/>
          </a:bodyPr>
          <a:lstStyle/>
          <a:p>
            <a:r>
              <a:rPr lang="en-US" sz="2800" b="1" dirty="0" smtClean="0">
                <a:latin typeface="Century Gothic" panose="020B0502020202020204" pitchFamily="34" charset="0"/>
              </a:rPr>
              <a:t>Concave mirror</a:t>
            </a:r>
          </a:p>
          <a:p>
            <a:pPr marL="342900" indent="-342900">
              <a:buFontTx/>
              <a:buChar char="-"/>
            </a:pPr>
            <a:r>
              <a:rPr lang="en-US" sz="2800" dirty="0">
                <a:latin typeface="Century Gothic" panose="020B0502020202020204" pitchFamily="34" charset="0"/>
              </a:rPr>
              <a:t>c</a:t>
            </a:r>
            <a:r>
              <a:rPr lang="en-US" sz="2800" dirty="0" smtClean="0">
                <a:latin typeface="Century Gothic" panose="020B0502020202020204" pitchFamily="34" charset="0"/>
              </a:rPr>
              <a:t>onverging mirror </a:t>
            </a:r>
          </a:p>
          <a:p>
            <a:pPr marL="342900" indent="-342900">
              <a:buFontTx/>
              <a:buChar char="-"/>
            </a:pPr>
            <a:r>
              <a:rPr lang="en-US" sz="2800" dirty="0">
                <a:latin typeface="Century Gothic" panose="020B0502020202020204" pitchFamily="34" charset="0"/>
              </a:rPr>
              <a:t>i</a:t>
            </a:r>
            <a:r>
              <a:rPr lang="en-US" sz="2800" dirty="0" smtClean="0">
                <a:latin typeface="Century Gothic" panose="020B0502020202020204" pitchFamily="34" charset="0"/>
              </a:rPr>
              <a:t>mages formed depends on the object location.  </a:t>
            </a:r>
          </a:p>
        </p:txBody>
      </p:sp>
      <p:pic>
        <p:nvPicPr>
          <p:cNvPr id="1026" name="Picture 2" descr="http://www.americanaquariumproducts.com/images/graphics/shoreflector.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167" b="99333" l="10000" r="90000"/>
                    </a14:imgEffect>
                  </a14:imgLayer>
                </a14:imgProps>
              </a:ext>
              <a:ext uri="{28A0092B-C50C-407E-A947-70E740481C1C}">
                <a14:useLocalDpi xmlns:a14="http://schemas.microsoft.com/office/drawing/2010/main" val="0"/>
              </a:ext>
            </a:extLst>
          </a:blip>
          <a:srcRect/>
          <a:stretch>
            <a:fillRect/>
          </a:stretch>
        </p:blipFill>
        <p:spPr bwMode="auto">
          <a:xfrm>
            <a:off x="342900" y="3733800"/>
            <a:ext cx="167640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oradentalcalgary.com/wp-content/uploads/2013/01/dental-mirror.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94" b="95210" l="15957" r="99601"/>
                    </a14:imgEffect>
                  </a14:imgLayer>
                </a14:imgProps>
              </a:ext>
              <a:ext uri="{28A0092B-C50C-407E-A947-70E740481C1C}">
                <a14:useLocalDpi xmlns:a14="http://schemas.microsoft.com/office/drawing/2010/main" val="0"/>
              </a:ext>
            </a:extLst>
          </a:blip>
          <a:srcRect/>
          <a:stretch>
            <a:fillRect/>
          </a:stretch>
        </p:blipFill>
        <p:spPr bwMode="auto">
          <a:xfrm>
            <a:off x="2590800" y="3500559"/>
            <a:ext cx="3438248" cy="22906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image.made-in-china.com/2f0j00dvjtwZQawSbJ/Bathroom-Accessories-Makeup-Mirrors-SIM-1196-.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500" b="97000" l="19500" r="77250">
                        <a14:foregroundMark x1="50250" y1="46000" x2="50250" y2="46000"/>
                        <a14:foregroundMark x1="50000" y1="46500" x2="49500" y2="23750"/>
                        <a14:foregroundMark x1="50250" y1="35500" x2="72250" y2="37000"/>
                        <a14:foregroundMark x1="61500" y1="37500" x2="67250" y2="28750"/>
                        <a14:foregroundMark x1="61500" y1="37500" x2="73250" y2="47500"/>
                        <a14:foregroundMark x1="67000" y1="43000" x2="73000" y2="44000"/>
                      </a14:backgroundRemoval>
                    </a14:imgEffect>
                  </a14:imgLayer>
                </a14:imgProps>
              </a:ext>
              <a:ext uri="{28A0092B-C50C-407E-A947-70E740481C1C}">
                <a14:useLocalDpi xmlns:a14="http://schemas.microsoft.com/office/drawing/2010/main" val="0"/>
              </a:ext>
            </a:extLst>
          </a:blip>
          <a:srcRect/>
          <a:stretch>
            <a:fillRect/>
          </a:stretch>
        </p:blipFill>
        <p:spPr bwMode="auto">
          <a:xfrm>
            <a:off x="6552462" y="3386597"/>
            <a:ext cx="2252203" cy="22522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1101" y="5526621"/>
            <a:ext cx="1946299" cy="954107"/>
          </a:xfrm>
          <a:prstGeom prst="rect">
            <a:avLst/>
          </a:prstGeom>
          <a:noFill/>
          <a:ln>
            <a:noFill/>
          </a:ln>
        </p:spPr>
        <p:txBody>
          <a:bodyPr wrap="square" rtlCol="0">
            <a:spAutoFit/>
          </a:bodyPr>
          <a:lstStyle/>
          <a:p>
            <a:pPr algn="ctr"/>
            <a:r>
              <a:rPr lang="en-US" sz="2800" dirty="0">
                <a:latin typeface="Century Gothic" panose="020B0502020202020204" pitchFamily="34" charset="0"/>
              </a:rPr>
              <a:t>l</a:t>
            </a:r>
            <a:r>
              <a:rPr lang="en-US" sz="2800" dirty="0" smtClean="0">
                <a:latin typeface="Century Gothic" panose="020B0502020202020204" pitchFamily="34" charset="0"/>
              </a:rPr>
              <a:t>ight reflectors</a:t>
            </a:r>
          </a:p>
        </p:txBody>
      </p:sp>
      <p:sp>
        <p:nvSpPr>
          <p:cNvPr id="16" name="TextBox 15"/>
          <p:cNvSpPr txBox="1"/>
          <p:nvPr/>
        </p:nvSpPr>
        <p:spPr>
          <a:xfrm>
            <a:off x="3336774" y="5643441"/>
            <a:ext cx="1946299" cy="954107"/>
          </a:xfrm>
          <a:prstGeom prst="rect">
            <a:avLst/>
          </a:prstGeom>
          <a:noFill/>
          <a:ln>
            <a:noFill/>
          </a:ln>
        </p:spPr>
        <p:txBody>
          <a:bodyPr wrap="square" rtlCol="0">
            <a:spAutoFit/>
          </a:bodyPr>
          <a:lstStyle/>
          <a:p>
            <a:pPr algn="ctr"/>
            <a:r>
              <a:rPr lang="en-US" sz="2800" dirty="0" smtClean="0">
                <a:latin typeface="Century Gothic" panose="020B0502020202020204" pitchFamily="34" charset="0"/>
              </a:rPr>
              <a:t>dentist’s mirror</a:t>
            </a:r>
          </a:p>
        </p:txBody>
      </p:sp>
      <p:sp>
        <p:nvSpPr>
          <p:cNvPr id="17" name="TextBox 16"/>
          <p:cNvSpPr txBox="1"/>
          <p:nvPr/>
        </p:nvSpPr>
        <p:spPr>
          <a:xfrm>
            <a:off x="6700744" y="5631964"/>
            <a:ext cx="1946299" cy="954107"/>
          </a:xfrm>
          <a:prstGeom prst="rect">
            <a:avLst/>
          </a:prstGeom>
          <a:noFill/>
          <a:ln>
            <a:noFill/>
          </a:ln>
        </p:spPr>
        <p:txBody>
          <a:bodyPr wrap="square" rtlCol="0">
            <a:spAutoFit/>
          </a:bodyPr>
          <a:lstStyle/>
          <a:p>
            <a:pPr algn="ctr"/>
            <a:r>
              <a:rPr lang="en-US" sz="2800" dirty="0" smtClean="0">
                <a:latin typeface="Century Gothic" panose="020B0502020202020204" pitchFamily="34" charset="0"/>
              </a:rPr>
              <a:t>make-up mirror</a:t>
            </a:r>
          </a:p>
        </p:txBody>
      </p:sp>
      <p:sp>
        <p:nvSpPr>
          <p:cNvPr id="13" name="7-Point Star 12"/>
          <p:cNvSpPr/>
          <p:nvPr/>
        </p:nvSpPr>
        <p:spPr>
          <a:xfrm>
            <a:off x="5934352" y="381000"/>
            <a:ext cx="2209800" cy="2286000"/>
          </a:xfrm>
          <a:prstGeom prst="star7">
            <a:avLst>
              <a:gd name="adj" fmla="val 41334"/>
              <a:gd name="hf" fmla="val 102572"/>
              <a:gd name="vf" fmla="val 105210"/>
            </a:avLst>
          </a:prstGeom>
          <a:solidFill>
            <a:schemeClr val="accent6">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24600" y="1030328"/>
            <a:ext cx="1532970" cy="1560472"/>
          </a:xfrm>
          <a:prstGeom prst="rect">
            <a:avLst/>
          </a:prstGeom>
          <a:noFill/>
        </p:spPr>
        <p:txBody>
          <a:bodyPr wrap="square" rtlCol="0">
            <a:prstTxWarp prst="textArchUp">
              <a:avLst>
                <a:gd name="adj" fmla="val 10435653"/>
              </a:avLst>
            </a:prstTxWarp>
            <a:spAutoFit/>
          </a:bodyPr>
          <a:lstStyle/>
          <a:p>
            <a:r>
              <a:rPr lang="en-US" sz="2800" dirty="0" smtClean="0">
                <a:solidFill>
                  <a:schemeClr val="bg1"/>
                </a:solidFill>
              </a:rPr>
              <a:t>Review on Mirrors</a:t>
            </a:r>
            <a:endParaRPr lang="en-US" sz="2800" dirty="0">
              <a:solidFill>
                <a:schemeClr val="bg1"/>
              </a:solidFill>
            </a:endParaRPr>
          </a:p>
        </p:txBody>
      </p:sp>
    </p:spTree>
    <p:extLst>
      <p:ext uri="{BB962C8B-B14F-4D97-AF65-F5344CB8AC3E}">
        <p14:creationId xmlns:p14="http://schemas.microsoft.com/office/powerpoint/2010/main" val="414407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7"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52400" y="1371600"/>
            <a:ext cx="5264770" cy="2590800"/>
          </a:xfrm>
          <a:prstGeom prst="roundRect">
            <a:avLst/>
          </a:prstGeom>
          <a:solidFill>
            <a:schemeClr val="accent6">
              <a:lumMod val="40000"/>
              <a:lumOff val="60000"/>
              <a:alpha val="6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rot="4408096">
            <a:off x="6619043" y="2139847"/>
            <a:ext cx="1784306" cy="790892"/>
          </a:xfrm>
          <a:prstGeom prst="homePlate">
            <a:avLst/>
          </a:prstGeom>
          <a:pattFill prst="pct40">
            <a:fgClr>
              <a:schemeClr val="accent6">
                <a:lumMod val="90000"/>
              </a:schemeClr>
            </a:fgClr>
            <a:bgClr>
              <a:schemeClr val="bg1"/>
            </a:bgClr>
          </a:patt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rot="6495166">
            <a:off x="5886007" y="2283068"/>
            <a:ext cx="1483253" cy="790892"/>
          </a:xfrm>
          <a:prstGeom prst="homePlate">
            <a:avLst/>
          </a:prstGeom>
          <a:pattFill prst="pct90">
            <a:fgClr>
              <a:schemeClr val="accent6">
                <a:lumMod val="75000"/>
              </a:schemeClr>
            </a:fgClr>
            <a:bgClr>
              <a:schemeClr val="bg1"/>
            </a:bgClr>
          </a:patt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626" y="472632"/>
            <a:ext cx="4809226" cy="646331"/>
          </a:xfrm>
          <a:prstGeom prst="rect">
            <a:avLst/>
          </a:prstGeom>
          <a:solidFill>
            <a:srgbClr val="996633"/>
          </a:solidFill>
          <a:effectLst/>
        </p:spPr>
        <p:txBody>
          <a:bodyPr wrap="square" rtlCol="0">
            <a:spAutoFit/>
          </a:bodyPr>
          <a:lstStyle/>
          <a:p>
            <a:pPr algn="ctr"/>
            <a:r>
              <a:rPr lang="en-PH" sz="3600" b="1" dirty="0" smtClean="0">
                <a:ln w="18415" cmpd="sng">
                  <a:noFill/>
                  <a:prstDash val="solid"/>
                </a:ln>
                <a:solidFill>
                  <a:schemeClr val="bg1"/>
                </a:solidFill>
                <a:latin typeface="Century Gothic" pitchFamily="34" charset="0"/>
              </a:rPr>
              <a:t>Curved  Mirrors</a:t>
            </a:r>
          </a:p>
        </p:txBody>
      </p:sp>
      <p:sp>
        <p:nvSpPr>
          <p:cNvPr id="12" name="TextBox 11"/>
          <p:cNvSpPr txBox="1"/>
          <p:nvPr/>
        </p:nvSpPr>
        <p:spPr>
          <a:xfrm>
            <a:off x="345275" y="1524000"/>
            <a:ext cx="4879020" cy="2246769"/>
          </a:xfrm>
          <a:prstGeom prst="rect">
            <a:avLst/>
          </a:prstGeom>
          <a:noFill/>
          <a:ln>
            <a:noFill/>
          </a:ln>
        </p:spPr>
        <p:txBody>
          <a:bodyPr wrap="square" rtlCol="0">
            <a:spAutoFit/>
          </a:bodyPr>
          <a:lstStyle/>
          <a:p>
            <a:r>
              <a:rPr lang="en-US" sz="2800" b="1" dirty="0" smtClean="0">
                <a:latin typeface="Century Gothic" panose="020B0502020202020204" pitchFamily="34" charset="0"/>
              </a:rPr>
              <a:t>Convex mirrors</a:t>
            </a:r>
          </a:p>
          <a:p>
            <a:pPr marL="342900" indent="-342900">
              <a:buFontTx/>
              <a:buChar char="-"/>
            </a:pPr>
            <a:r>
              <a:rPr lang="en-US" sz="2800" dirty="0">
                <a:latin typeface="Century Gothic" panose="020B0502020202020204" pitchFamily="34" charset="0"/>
              </a:rPr>
              <a:t>d</a:t>
            </a:r>
            <a:r>
              <a:rPr lang="en-US" sz="2800" dirty="0" smtClean="0">
                <a:latin typeface="Century Gothic" panose="020B0502020202020204" pitchFamily="34" charset="0"/>
              </a:rPr>
              <a:t>iverging mirror</a:t>
            </a:r>
          </a:p>
          <a:p>
            <a:pPr marL="342900" indent="-342900">
              <a:buFontTx/>
              <a:buChar char="-"/>
            </a:pPr>
            <a:r>
              <a:rPr lang="en-US" sz="2800" dirty="0">
                <a:latin typeface="Century Gothic" panose="020B0502020202020204" pitchFamily="34" charset="0"/>
              </a:rPr>
              <a:t>i</a:t>
            </a:r>
            <a:r>
              <a:rPr lang="en-US" sz="2800" dirty="0" smtClean="0">
                <a:latin typeface="Century Gothic" panose="020B0502020202020204" pitchFamily="34" charset="0"/>
              </a:rPr>
              <a:t>mages formed are always diminished and upright.</a:t>
            </a:r>
          </a:p>
        </p:txBody>
      </p:sp>
      <p:pic>
        <p:nvPicPr>
          <p:cNvPr id="2050" name="Picture 2" descr="http://www.rxshelving.com/product_images/Indoor-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452" y="3464990"/>
            <a:ext cx="3422030" cy="34220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765735" y="5791200"/>
            <a:ext cx="2611167" cy="523220"/>
          </a:xfrm>
          <a:prstGeom prst="rect">
            <a:avLst/>
          </a:prstGeom>
          <a:noFill/>
          <a:ln>
            <a:noFill/>
          </a:ln>
        </p:spPr>
        <p:txBody>
          <a:bodyPr wrap="square" rtlCol="0">
            <a:spAutoFit/>
          </a:bodyPr>
          <a:lstStyle/>
          <a:p>
            <a:r>
              <a:rPr lang="en-US" sz="2800" dirty="0" smtClean="0">
                <a:latin typeface="Century Gothic" panose="020B0502020202020204" pitchFamily="34" charset="0"/>
              </a:rPr>
              <a:t>security mirror</a:t>
            </a:r>
          </a:p>
        </p:txBody>
      </p:sp>
      <p:sp>
        <p:nvSpPr>
          <p:cNvPr id="9" name="7-Point Star 8"/>
          <p:cNvSpPr/>
          <p:nvPr/>
        </p:nvSpPr>
        <p:spPr>
          <a:xfrm>
            <a:off x="5934352" y="381000"/>
            <a:ext cx="2209800" cy="2286000"/>
          </a:xfrm>
          <a:prstGeom prst="star7">
            <a:avLst>
              <a:gd name="adj" fmla="val 41334"/>
              <a:gd name="hf" fmla="val 102572"/>
              <a:gd name="vf" fmla="val 105210"/>
            </a:avLst>
          </a:prstGeom>
          <a:solidFill>
            <a:schemeClr val="accent6">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324600" y="1030328"/>
            <a:ext cx="1532970" cy="1560472"/>
          </a:xfrm>
          <a:prstGeom prst="rect">
            <a:avLst/>
          </a:prstGeom>
          <a:noFill/>
        </p:spPr>
        <p:txBody>
          <a:bodyPr wrap="square" rtlCol="0">
            <a:prstTxWarp prst="textArchUp">
              <a:avLst>
                <a:gd name="adj" fmla="val 10435653"/>
              </a:avLst>
            </a:prstTxWarp>
            <a:spAutoFit/>
          </a:bodyPr>
          <a:lstStyle/>
          <a:p>
            <a:r>
              <a:rPr lang="en-US" sz="2800" dirty="0" smtClean="0">
                <a:solidFill>
                  <a:schemeClr val="bg1"/>
                </a:solidFill>
              </a:rPr>
              <a:t>Review on Mirrors</a:t>
            </a:r>
            <a:endParaRPr lang="en-US" sz="2800" dirty="0">
              <a:solidFill>
                <a:schemeClr val="bg1"/>
              </a:solidFill>
            </a:endParaRPr>
          </a:p>
        </p:txBody>
      </p:sp>
    </p:spTree>
    <p:extLst>
      <p:ext uri="{BB962C8B-B14F-4D97-AF65-F5344CB8AC3E}">
        <p14:creationId xmlns:p14="http://schemas.microsoft.com/office/powerpoint/2010/main" val="396665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8626" y="472632"/>
            <a:ext cx="4809226" cy="646331"/>
          </a:xfrm>
          <a:prstGeom prst="rect">
            <a:avLst/>
          </a:prstGeom>
          <a:solidFill>
            <a:srgbClr val="996633"/>
          </a:solidFill>
          <a:effectLst/>
        </p:spPr>
        <p:txBody>
          <a:bodyPr wrap="square" rtlCol="0">
            <a:spAutoFit/>
          </a:bodyPr>
          <a:lstStyle/>
          <a:p>
            <a:pPr algn="ctr"/>
            <a:r>
              <a:rPr lang="en-PH" sz="3600" b="1" dirty="0" smtClean="0">
                <a:ln w="18415" cmpd="sng">
                  <a:noFill/>
                  <a:prstDash val="solid"/>
                </a:ln>
                <a:solidFill>
                  <a:schemeClr val="bg1"/>
                </a:solidFill>
                <a:latin typeface="Century Gothic" pitchFamily="34" charset="0"/>
              </a:rPr>
              <a:t>Reflection of Light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9" t="20079" r="32681" b="9873"/>
          <a:stretch/>
        </p:blipFill>
        <p:spPr bwMode="auto">
          <a:xfrm>
            <a:off x="647700" y="1447799"/>
            <a:ext cx="8305800" cy="5053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81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9487" y="1828800"/>
            <a:ext cx="4178300" cy="1754326"/>
          </a:xfrm>
          <a:prstGeom prst="rect">
            <a:avLst/>
          </a:prstGeom>
          <a:noFill/>
        </p:spPr>
        <p:txBody>
          <a:bodyPr wrap="square" rtlCol="0">
            <a:spAutoFit/>
          </a:bodyPr>
          <a:lstStyle/>
          <a:p>
            <a:pPr>
              <a:spcBef>
                <a:spcPts val="1200"/>
              </a:spcBef>
              <a:spcAft>
                <a:spcPts val="1200"/>
              </a:spcAft>
            </a:pPr>
            <a:r>
              <a:rPr lang="en-US" sz="5400" dirty="0" smtClean="0">
                <a:latin typeface="Century Gothic" panose="020B0502020202020204" pitchFamily="34" charset="0"/>
              </a:rPr>
              <a:t>You Can Be Magnified</a:t>
            </a:r>
            <a:endParaRPr lang="en-US" sz="5400" dirty="0">
              <a:latin typeface="Century Gothic" panose="020B0502020202020204" pitchFamily="34" charset="0"/>
            </a:endParaRPr>
          </a:p>
        </p:txBody>
      </p:sp>
      <p:sp>
        <p:nvSpPr>
          <p:cNvPr id="29" name="TextBox 28"/>
          <p:cNvSpPr txBox="1"/>
          <p:nvPr/>
        </p:nvSpPr>
        <p:spPr>
          <a:xfrm>
            <a:off x="-8626" y="472632"/>
            <a:ext cx="4885426" cy="769441"/>
          </a:xfrm>
          <a:prstGeom prst="rect">
            <a:avLst/>
          </a:prstGeom>
          <a:gradFill flip="none" rotWithShape="1">
            <a:gsLst>
              <a:gs pos="8000">
                <a:srgbClr val="FFCC00">
                  <a:alpha val="51765"/>
                </a:srgbClr>
              </a:gs>
              <a:gs pos="100000">
                <a:srgbClr val="CC9900"/>
              </a:gs>
            </a:gsLst>
            <a:path path="circle">
              <a:fillToRect l="50000" t="50000" r="50000" b="50000"/>
            </a:path>
            <a:tileRect/>
          </a:gradFill>
          <a:effectLst>
            <a:outerShdw blurRad="50800" dist="190500" dir="2700000" algn="tl" rotWithShape="0">
              <a:prstClr val="black">
                <a:alpha val="40000"/>
              </a:prstClr>
            </a:outerShdw>
          </a:effectLst>
        </p:spPr>
        <p:txBody>
          <a:bodyPr wrap="square" rtlCol="0">
            <a:spAutoFit/>
          </a:bodyPr>
          <a:lstStyle/>
          <a:p>
            <a:pPr algn="ctr"/>
            <a:r>
              <a:rPr lang="en-PH" sz="4400" b="1" dirty="0" smtClean="0">
                <a:ln w="18415" cmpd="sng">
                  <a:noFill/>
                  <a:prstDash val="solid"/>
                </a:ln>
                <a:latin typeface="Century Gothic" pitchFamily="34" charset="0"/>
              </a:rPr>
              <a:t>Activity  7 </a:t>
            </a:r>
            <a:r>
              <a:rPr lang="en-PH" sz="2800" b="1" dirty="0" smtClean="0">
                <a:ln w="18415" cmpd="sng">
                  <a:noFill/>
                  <a:prstDash val="solid"/>
                </a:ln>
                <a:latin typeface="Century Gothic" pitchFamily="34" charset="0"/>
              </a:rPr>
              <a:t>(Part I)</a:t>
            </a:r>
          </a:p>
        </p:txBody>
      </p:sp>
      <p:sp>
        <p:nvSpPr>
          <p:cNvPr id="5" name="Rectangle 4"/>
          <p:cNvSpPr/>
          <p:nvPr/>
        </p:nvSpPr>
        <p:spPr>
          <a:xfrm>
            <a:off x="7543800" y="5943600"/>
            <a:ext cx="990600" cy="914400"/>
          </a:xfrm>
          <a:prstGeom prst="rect">
            <a:avLst/>
          </a:prstGeom>
          <a:pattFill prst="pct90">
            <a:fgClr>
              <a:srgbClr val="003300"/>
            </a:fgClr>
            <a:bgClr>
              <a:srgbClr val="008000"/>
            </a:bgClr>
          </a:pattFill>
          <a:ln>
            <a:noFill/>
          </a:ln>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3962400"/>
            <a:ext cx="777240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Century Gothic" panose="020B0502020202020204" pitchFamily="34" charset="0"/>
              </a:rPr>
              <a:t>Find the focal length (Procedure 1 to 3)</a:t>
            </a:r>
          </a:p>
          <a:p>
            <a:pPr marL="285750" indent="-285750">
              <a:buFont typeface="Arial" panose="020B0604020202020204" pitchFamily="34" charset="0"/>
              <a:buChar char="•"/>
            </a:pPr>
            <a:r>
              <a:rPr lang="en-US" sz="2800" dirty="0" smtClean="0">
                <a:latin typeface="Century Gothic" panose="020B0502020202020204" pitchFamily="34" charset="0"/>
              </a:rPr>
              <a:t>Locate and describe the image formed by a convex lens</a:t>
            </a:r>
            <a:endParaRPr lang="en-US" sz="2800" dirty="0">
              <a:latin typeface="Century Gothic" panose="020B0502020202020204" pitchFamily="34" charset="0"/>
            </a:endParaRPr>
          </a:p>
        </p:txBody>
      </p:sp>
      <p:sp>
        <p:nvSpPr>
          <p:cNvPr id="6" name="TextBox 5"/>
          <p:cNvSpPr txBox="1"/>
          <p:nvPr/>
        </p:nvSpPr>
        <p:spPr>
          <a:xfrm>
            <a:off x="6148837" y="457200"/>
            <a:ext cx="2995163" cy="954107"/>
          </a:xfrm>
          <a:prstGeom prst="rect">
            <a:avLst/>
          </a:prstGeom>
          <a:noFill/>
        </p:spPr>
        <p:txBody>
          <a:bodyPr wrap="square" rtlCol="0">
            <a:spAutoFit/>
          </a:bodyPr>
          <a:lstStyle/>
          <a:p>
            <a:r>
              <a:rPr lang="en-US" sz="2800" dirty="0" smtClean="0">
                <a:latin typeface="Century Gothic" panose="020B0502020202020204" pitchFamily="34" charset="0"/>
              </a:rPr>
              <a:t>Time Allotment:  </a:t>
            </a:r>
            <a:r>
              <a:rPr lang="en-US" sz="2800" b="1" dirty="0" smtClean="0">
                <a:solidFill>
                  <a:srgbClr val="FF0000"/>
                </a:solidFill>
                <a:latin typeface="Century Gothic" panose="020B0502020202020204" pitchFamily="34" charset="0"/>
              </a:rPr>
              <a:t>20 minutes</a:t>
            </a:r>
            <a:endParaRPr lang="en-US" sz="2800" b="1" dirty="0">
              <a:solidFill>
                <a:srgbClr val="FF0000"/>
              </a:solidFill>
              <a:latin typeface="Century Gothic" panose="020B0502020202020204" pitchFamily="34" charset="0"/>
            </a:endParaRPr>
          </a:p>
        </p:txBody>
      </p:sp>
      <p:sp>
        <p:nvSpPr>
          <p:cNvPr id="7" name="TextBox 6"/>
          <p:cNvSpPr txBox="1"/>
          <p:nvPr/>
        </p:nvSpPr>
        <p:spPr>
          <a:xfrm>
            <a:off x="647699" y="5867400"/>
            <a:ext cx="5990087" cy="523220"/>
          </a:xfrm>
          <a:prstGeom prst="rect">
            <a:avLst/>
          </a:prstGeom>
          <a:noFill/>
        </p:spPr>
        <p:txBody>
          <a:bodyPr wrap="square" rtlCol="0">
            <a:spAutoFit/>
          </a:bodyPr>
          <a:lstStyle/>
          <a:p>
            <a:r>
              <a:rPr lang="en-US" sz="2800" dirty="0" smtClean="0">
                <a:latin typeface="Century Gothic" panose="020B0502020202020204" pitchFamily="34" charset="0"/>
              </a:rPr>
              <a:t>Guide Questions:  Q17 and Q18  </a:t>
            </a:r>
            <a:endParaRPr lang="en-US" sz="2800" dirty="0">
              <a:latin typeface="Century Gothic" panose="020B0502020202020204" pitchFamily="34" charset="0"/>
            </a:endParaRPr>
          </a:p>
        </p:txBody>
      </p:sp>
    </p:spTree>
    <p:extLst>
      <p:ext uri="{BB962C8B-B14F-4D97-AF65-F5344CB8AC3E}">
        <p14:creationId xmlns:p14="http://schemas.microsoft.com/office/powerpoint/2010/main" val="270095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2" presetClass="entr" presetSubtype="1" fill="hold" grpId="0" nodeType="withEffect" p14:presetBounceEnd="50000">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14:bounceEnd="50000">
                                          <p:cBhvr additive="base">
                                            <p:cTn id="10"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1"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ppt_x"/>
                                              </p:val>
                                            </p:tav>
                                            <p:tav tm="100000">
                                              <p:val>
                                                <p:strVal val="#ppt_x"/>
                                              </p:val>
                                            </p:tav>
                                          </p:tavLst>
                                        </p:anim>
                                        <p:anim calcmode="lin" valueType="num">
                                          <p:cBhvr additive="base">
                                            <p:cTn id="11"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0" y="762000"/>
            <a:ext cx="1219200" cy="1143000"/>
          </a:xfrm>
          <a:prstGeom prst="ellipse">
            <a:avLst/>
          </a:prstGeom>
          <a:gradFill>
            <a:gsLst>
              <a:gs pos="0">
                <a:srgbClr val="FFCC00">
                  <a:alpha val="51765"/>
                </a:srgbClr>
              </a:gs>
              <a:gs pos="100000">
                <a:srgbClr val="CC9900"/>
              </a:gs>
            </a:gsLst>
            <a:path path="circle">
              <a:fillToRect l="50000" t="50000" r="50000" b="50000"/>
            </a:path>
          </a:gra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1079583"/>
            <a:ext cx="990600" cy="507831"/>
          </a:xfrm>
          <a:prstGeom prst="rect">
            <a:avLst/>
          </a:prstGeom>
          <a:solidFill>
            <a:srgbClr val="CC9900">
              <a:alpha val="0"/>
            </a:srgbClr>
          </a:solidFill>
        </p:spPr>
        <p:txBody>
          <a:bodyPr wrap="square" rtlCol="0">
            <a:spAutoFit/>
          </a:bodyPr>
          <a:lstStyle/>
          <a:p>
            <a:pPr algn="ctr"/>
            <a:r>
              <a:rPr lang="en-PH" sz="2700" b="1" dirty="0" smtClean="0">
                <a:ln w="18415" cmpd="sng">
                  <a:noFill/>
                  <a:prstDash val="solid"/>
                </a:ln>
                <a:latin typeface="Century Gothic" pitchFamily="34" charset="0"/>
              </a:rPr>
              <a:t>Q17</a:t>
            </a:r>
          </a:p>
        </p:txBody>
      </p:sp>
      <p:sp>
        <p:nvSpPr>
          <p:cNvPr id="9" name="TextBox 8"/>
          <p:cNvSpPr txBox="1"/>
          <p:nvPr/>
        </p:nvSpPr>
        <p:spPr>
          <a:xfrm>
            <a:off x="2171700" y="856446"/>
            <a:ext cx="6515100" cy="954107"/>
          </a:xfrm>
          <a:prstGeom prst="rect">
            <a:avLst/>
          </a:prstGeom>
          <a:solidFill>
            <a:srgbClr val="CC9900">
              <a:alpha val="0"/>
            </a:srgbClr>
          </a:solidFill>
        </p:spPr>
        <p:txBody>
          <a:bodyPr wrap="square" rtlCol="0">
            <a:spAutoFit/>
          </a:bodyPr>
          <a:lstStyle/>
          <a:p>
            <a:r>
              <a:rPr lang="en-US" sz="2800" dirty="0" smtClean="0">
                <a:latin typeface="Century Gothic" panose="020B0502020202020204" pitchFamily="34" charset="0"/>
              </a:rPr>
              <a:t>What </a:t>
            </a:r>
            <a:r>
              <a:rPr lang="en-US" sz="2800" dirty="0">
                <a:latin typeface="Century Gothic" panose="020B0502020202020204" pitchFamily="34" charset="0"/>
              </a:rPr>
              <a:t>is the focal length of the convex lens?</a:t>
            </a:r>
            <a:endParaRPr lang="en-PH" sz="2800" dirty="0" smtClean="0">
              <a:ln w="18415" cmpd="sng">
                <a:noFill/>
                <a:prstDash val="solid"/>
              </a:ln>
              <a:solidFill>
                <a:sysClr val="windowText" lastClr="000000"/>
              </a:solidFill>
              <a:latin typeface="Century Gothic" pitchFamily="34" charset="0"/>
            </a:endParaRPr>
          </a:p>
        </p:txBody>
      </p:sp>
      <p:sp>
        <p:nvSpPr>
          <p:cNvPr id="11" name="Flowchart: Delay 10"/>
          <p:cNvSpPr/>
          <p:nvPr/>
        </p:nvSpPr>
        <p:spPr>
          <a:xfrm rot="16200000">
            <a:off x="7581899" y="5829299"/>
            <a:ext cx="990601" cy="1066800"/>
          </a:xfrm>
          <a:prstGeom prst="flowChartDelay">
            <a:avLst/>
          </a:prstGeom>
          <a:gradFill flip="none" rotWithShape="1">
            <a:gsLst>
              <a:gs pos="8000">
                <a:srgbClr val="008000"/>
              </a:gs>
              <a:gs pos="100000">
                <a:srgbClr val="003300"/>
              </a:gs>
            </a:gsLst>
            <a:path path="shape">
              <a:fillToRect l="50000" t="50000" r="50000" b="50000"/>
            </a:path>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shot 2015-04-11 at 6.16.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3426749"/>
            <a:ext cx="4029161" cy="2024017"/>
          </a:xfrm>
          <a:prstGeom prst="rect">
            <a:avLst/>
          </a:prstGeom>
        </p:spPr>
      </p:pic>
      <p:sp>
        <p:nvSpPr>
          <p:cNvPr id="8" name="TextBox 7"/>
          <p:cNvSpPr txBox="1"/>
          <p:nvPr/>
        </p:nvSpPr>
        <p:spPr>
          <a:xfrm>
            <a:off x="277502" y="2362200"/>
            <a:ext cx="4562622" cy="954107"/>
          </a:xfrm>
          <a:prstGeom prst="rect">
            <a:avLst/>
          </a:prstGeom>
          <a:noFill/>
        </p:spPr>
        <p:txBody>
          <a:bodyPr wrap="square" rtlCol="0">
            <a:spAutoFit/>
          </a:bodyPr>
          <a:lstStyle/>
          <a:p>
            <a:r>
              <a:rPr lang="en-US" sz="2800" dirty="0" smtClean="0">
                <a:solidFill>
                  <a:srgbClr val="002060"/>
                </a:solidFill>
              </a:rPr>
              <a:t>Answers vary depending on the lens used.</a:t>
            </a:r>
            <a:endParaRPr lang="en-US" sz="2800" dirty="0">
              <a:solidFill>
                <a:srgbClr val="002060"/>
              </a:solidFill>
            </a:endParaRPr>
          </a:p>
        </p:txBody>
      </p:sp>
      <p:pic>
        <p:nvPicPr>
          <p:cNvPr id="10" name="Picture 9" descr="IMG_1755.JPG"/>
          <p:cNvPicPr>
            <a:picLocks noChangeAspect="1"/>
          </p:cNvPicPr>
          <p:nvPr/>
        </p:nvPicPr>
        <p:blipFill>
          <a:blip r:embed="rId3" cstate="print">
            <a:extLst>
              <a:ext uri="{28A0092B-C50C-407E-A947-70E740481C1C}">
                <a14:useLocalDpi xmlns:a14="http://schemas.microsoft.com/office/drawing/2010/main" val="0"/>
              </a:ext>
            </a:extLst>
          </a:blip>
          <a:srcRect l="10268"/>
          <a:stretch>
            <a:fillRect/>
          </a:stretch>
        </p:blipFill>
        <p:spPr bwMode="auto">
          <a:xfrm>
            <a:off x="4840124" y="2262381"/>
            <a:ext cx="4038600" cy="337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7128668" y="5183142"/>
            <a:ext cx="1897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800" b="1" dirty="0">
                <a:latin typeface="Century Gothic" panose="020B0502020202020204" pitchFamily="34" charset="0"/>
              </a:rPr>
              <a:t>f = 10 cm</a:t>
            </a:r>
          </a:p>
        </p:txBody>
      </p:sp>
    </p:spTree>
    <p:extLst>
      <p:ext uri="{BB962C8B-B14F-4D97-AF65-F5344CB8AC3E}">
        <p14:creationId xmlns:p14="http://schemas.microsoft.com/office/powerpoint/2010/main" val="115129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8835</TotalTime>
  <Words>1979</Words>
  <Application>Microsoft Office PowerPoint</Application>
  <PresentationFormat>On-screen Show (4:3)</PresentationFormat>
  <Paragraphs>406</Paragraphs>
  <Slides>44</Slides>
  <Notes>39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LIGHT: MIRRORS &amp; LENSES</vt:lpstr>
      <vt:lpstr>Post - Assessment</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Grade 7</dc:title>
  <dc:creator>HP</dc:creator>
  <cp:lastModifiedBy>Joald</cp:lastModifiedBy>
  <cp:revision>282</cp:revision>
  <dcterms:created xsi:type="dcterms:W3CDTF">2013-11-18T11:49:55Z</dcterms:created>
  <dcterms:modified xsi:type="dcterms:W3CDTF">2015-05-16T15:41:23Z</dcterms:modified>
</cp:coreProperties>
</file>